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Noto Serif" panose="02020600060500020200" pitchFamily="18" charset="0"/>
      <p:regular r:id="rId14"/>
    </p:embeddedFont>
    <p:embeddedFont>
      <p:font typeface="Noto Serif Bold" panose="020B0604020202020204" charset="0"/>
      <p:regular r:id="rId15"/>
    </p:embeddedFont>
    <p:embeddedFont>
      <p:font typeface="Noto Serif Italics"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16.11.2025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3377277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2C2B3"/>
            </a:solidFill>
          </p:spPr>
          <p:txBody>
            <a:bodyPr/>
            <a:lstStyle/>
            <a:p>
              <a:endParaRPr lang="en-US"/>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8F5"/>
            </a:solidFill>
          </p:spPr>
          <p:txBody>
            <a:bodyPr/>
            <a:lstStyle/>
            <a:p>
              <a:endParaRPr lang="en-US"/>
            </a:p>
          </p:txBody>
        </p:sp>
      </p:grpSp>
      <p:sp>
        <p:nvSpPr>
          <p:cNvPr id="6" name="Freeform 6"/>
          <p:cNvSpPr/>
          <p:nvPr/>
        </p:nvSpPr>
        <p:spPr>
          <a:xfrm>
            <a:off x="11169198" y="2031400"/>
            <a:ext cx="3516406" cy="3358167"/>
          </a:xfrm>
          <a:custGeom>
            <a:avLst/>
            <a:gdLst/>
            <a:ahLst/>
            <a:cxnLst/>
            <a:rect l="l" t="t" r="r" b="b"/>
            <a:pathLst>
              <a:path w="3516406" h="3358167">
                <a:moveTo>
                  <a:pt x="0" y="0"/>
                </a:moveTo>
                <a:lnTo>
                  <a:pt x="3516406" y="0"/>
                </a:lnTo>
                <a:lnTo>
                  <a:pt x="3516406" y="3358168"/>
                </a:lnTo>
                <a:lnTo>
                  <a:pt x="0" y="3358168"/>
                </a:lnTo>
                <a:lnTo>
                  <a:pt x="0" y="0"/>
                </a:lnTo>
                <a:close/>
              </a:path>
            </a:pathLst>
          </a:custGeom>
          <a:blipFill>
            <a:blip r:embed="rId3"/>
            <a:stretch>
              <a:fillRect/>
            </a:stretch>
          </a:blipFill>
        </p:spPr>
        <p:txBody>
          <a:bodyPr/>
          <a:lstStyle/>
          <a:p>
            <a:endParaRPr lang="en-US"/>
          </a:p>
        </p:txBody>
      </p:sp>
      <p:sp>
        <p:nvSpPr>
          <p:cNvPr id="7" name="Freeform 7"/>
          <p:cNvSpPr/>
          <p:nvPr/>
        </p:nvSpPr>
        <p:spPr>
          <a:xfrm rot="89999">
            <a:off x="-133440" y="-90013"/>
            <a:ext cx="7278835" cy="10467026"/>
          </a:xfrm>
          <a:custGeom>
            <a:avLst/>
            <a:gdLst/>
            <a:ahLst/>
            <a:cxnLst/>
            <a:rect l="l" t="t" r="r" b="b"/>
            <a:pathLst>
              <a:path w="7278835" h="10467026">
                <a:moveTo>
                  <a:pt x="0" y="183551"/>
                </a:moveTo>
                <a:lnTo>
                  <a:pt x="7009553" y="0"/>
                </a:lnTo>
                <a:lnTo>
                  <a:pt x="7278835" y="10283475"/>
                </a:lnTo>
                <a:lnTo>
                  <a:pt x="269283" y="10467026"/>
                </a:lnTo>
                <a:lnTo>
                  <a:pt x="0" y="183551"/>
                </a:lnTo>
                <a:close/>
              </a:path>
            </a:pathLst>
          </a:custGeom>
          <a:blipFill>
            <a:blip r:embed="rId4"/>
            <a:stretch>
              <a:fillRect l="-45502" t="-17392" r="-98224" b="-10920"/>
            </a:stretch>
          </a:blipFill>
        </p:spPr>
        <p:txBody>
          <a:bodyPr/>
          <a:lstStyle/>
          <a:p>
            <a:endParaRPr lang="en-US"/>
          </a:p>
        </p:txBody>
      </p:sp>
      <p:sp>
        <p:nvSpPr>
          <p:cNvPr id="8" name="TextBox 8"/>
          <p:cNvSpPr txBox="1"/>
          <p:nvPr/>
        </p:nvSpPr>
        <p:spPr>
          <a:xfrm>
            <a:off x="8204638" y="5380043"/>
            <a:ext cx="9445526" cy="2615313"/>
          </a:xfrm>
          <a:prstGeom prst="rect">
            <a:avLst/>
          </a:prstGeom>
        </p:spPr>
        <p:txBody>
          <a:bodyPr lIns="0" tIns="0" rIns="0" bIns="0" rtlCol="0" anchor="t">
            <a:spAutoFit/>
          </a:bodyPr>
          <a:lstStyle/>
          <a:p>
            <a:pPr algn="l">
              <a:lnSpc>
                <a:spcPts val="5192"/>
              </a:lnSpc>
            </a:pPr>
            <a:r>
              <a:rPr lang="en-US" sz="4175" b="1">
                <a:solidFill>
                  <a:srgbClr val="450707"/>
                </a:solidFill>
                <a:latin typeface="Noto Serif Bold"/>
                <a:ea typeface="Noto Serif Bold"/>
                <a:cs typeface="Noto Serif Bold"/>
                <a:sym typeface="Noto Serif Bold"/>
              </a:rPr>
              <a:t>The Williams Family Legacy - Reclaiming Our Narrative: Celebrating Our Past, Present, and Charting Our Future </a:t>
            </a:r>
          </a:p>
        </p:txBody>
      </p:sp>
      <p:sp>
        <p:nvSpPr>
          <p:cNvPr id="9" name="TextBox 9"/>
          <p:cNvSpPr txBox="1"/>
          <p:nvPr/>
        </p:nvSpPr>
        <p:spPr>
          <a:xfrm>
            <a:off x="8204638" y="8234114"/>
            <a:ext cx="9445526" cy="1566669"/>
          </a:xfrm>
          <a:prstGeom prst="rect">
            <a:avLst/>
          </a:prstGeom>
        </p:spPr>
        <p:txBody>
          <a:bodyPr lIns="0" tIns="0" rIns="0" bIns="0" rtlCol="0" anchor="t">
            <a:spAutoFit/>
          </a:bodyPr>
          <a:lstStyle/>
          <a:p>
            <a:pPr algn="l">
              <a:lnSpc>
                <a:spcPts val="4254"/>
              </a:lnSpc>
            </a:pPr>
            <a:r>
              <a:rPr lang="en-US" sz="2637" i="1">
                <a:solidFill>
                  <a:srgbClr val="403234"/>
                </a:solidFill>
                <a:latin typeface="Noto Serif Italics"/>
                <a:ea typeface="Noto Serif Italics"/>
                <a:cs typeface="Noto Serif Italics"/>
                <a:sym typeface="Noto Serif Italics"/>
              </a:rPr>
              <a:t>A journey through time, tracing our family's remarkable path from the horrors of slavery to the founding of a lasting family institution that spans generations.</a:t>
            </a:r>
          </a:p>
        </p:txBody>
      </p:sp>
      <p:sp>
        <p:nvSpPr>
          <p:cNvPr id="10" name="TextBox 10"/>
          <p:cNvSpPr txBox="1"/>
          <p:nvPr/>
        </p:nvSpPr>
        <p:spPr>
          <a:xfrm>
            <a:off x="8204638" y="446773"/>
            <a:ext cx="9445526" cy="1241727"/>
          </a:xfrm>
          <a:prstGeom prst="rect">
            <a:avLst/>
          </a:prstGeom>
        </p:spPr>
        <p:txBody>
          <a:bodyPr lIns="0" tIns="0" rIns="0" bIns="0" rtlCol="0" anchor="t">
            <a:spAutoFit/>
          </a:bodyPr>
          <a:lstStyle/>
          <a:p>
            <a:pPr algn="ctr">
              <a:lnSpc>
                <a:spcPts val="9917"/>
              </a:lnSpc>
            </a:pPr>
            <a:r>
              <a:rPr lang="en-US" sz="7974" b="1">
                <a:solidFill>
                  <a:srgbClr val="450707"/>
                </a:solidFill>
                <a:latin typeface="Noto Serif Bold"/>
                <a:ea typeface="Noto Serif Bold"/>
                <a:cs typeface="Noto Serif Bold"/>
                <a:sym typeface="Noto Serif Bold"/>
              </a:rPr>
              <a:t>ROOTS &amp; FRUITS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2C2B3"/>
            </a:solidFill>
          </p:spPr>
          <p:txBody>
            <a:bodyPr/>
            <a:lstStyle/>
            <a:p>
              <a:endParaRPr lang="en-US"/>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8F5"/>
            </a:solidFill>
          </p:spPr>
          <p:txBody>
            <a:bodyPr/>
            <a:lstStyle/>
            <a:p>
              <a:endParaRPr lang="en-US"/>
            </a:p>
          </p:txBody>
        </p:sp>
      </p:grpSp>
      <p:grpSp>
        <p:nvGrpSpPr>
          <p:cNvPr id="6" name="Group 6"/>
          <p:cNvGrpSpPr/>
          <p:nvPr/>
        </p:nvGrpSpPr>
        <p:grpSpPr>
          <a:xfrm>
            <a:off x="992238" y="5538787"/>
            <a:ext cx="28575" cy="1748879"/>
            <a:chOff x="0" y="0"/>
            <a:chExt cx="38100" cy="2331838"/>
          </a:xfrm>
        </p:grpSpPr>
        <p:sp>
          <p:nvSpPr>
            <p:cNvPr id="7" name="Freeform 7"/>
            <p:cNvSpPr/>
            <p:nvPr/>
          </p:nvSpPr>
          <p:spPr>
            <a:xfrm>
              <a:off x="0" y="0"/>
              <a:ext cx="38100" cy="2331847"/>
            </a:xfrm>
            <a:custGeom>
              <a:avLst/>
              <a:gdLst/>
              <a:ahLst/>
              <a:cxnLst/>
              <a:rect l="l" t="t" r="r" b="b"/>
              <a:pathLst>
                <a:path w="38100" h="2331847">
                  <a:moveTo>
                    <a:pt x="0" y="0"/>
                  </a:moveTo>
                  <a:lnTo>
                    <a:pt x="38100" y="0"/>
                  </a:lnTo>
                  <a:lnTo>
                    <a:pt x="38100" y="2331847"/>
                  </a:lnTo>
                  <a:lnTo>
                    <a:pt x="0" y="2331847"/>
                  </a:lnTo>
                  <a:close/>
                </a:path>
              </a:pathLst>
            </a:custGeom>
            <a:solidFill>
              <a:srgbClr val="E2C2B3"/>
            </a:solidFill>
          </p:spPr>
          <p:txBody>
            <a:bodyPr/>
            <a:lstStyle/>
            <a:p>
              <a:endParaRPr lang="en-US"/>
            </a:p>
          </p:txBody>
        </p:sp>
      </p:grpSp>
      <p:sp>
        <p:nvSpPr>
          <p:cNvPr id="8" name="Freeform 8"/>
          <p:cNvSpPr/>
          <p:nvPr/>
        </p:nvSpPr>
        <p:spPr>
          <a:xfrm>
            <a:off x="11048234" y="1552350"/>
            <a:ext cx="6930359" cy="6618493"/>
          </a:xfrm>
          <a:custGeom>
            <a:avLst/>
            <a:gdLst/>
            <a:ahLst/>
            <a:cxnLst/>
            <a:rect l="l" t="t" r="r" b="b"/>
            <a:pathLst>
              <a:path w="6930359" h="6618493">
                <a:moveTo>
                  <a:pt x="0" y="0"/>
                </a:moveTo>
                <a:lnTo>
                  <a:pt x="6930359" y="0"/>
                </a:lnTo>
                <a:lnTo>
                  <a:pt x="6930359" y="6618493"/>
                </a:lnTo>
                <a:lnTo>
                  <a:pt x="0" y="6618493"/>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1028700" y="456209"/>
            <a:ext cx="8871693" cy="892509"/>
          </a:xfrm>
          <a:prstGeom prst="rect">
            <a:avLst/>
          </a:prstGeom>
        </p:spPr>
        <p:txBody>
          <a:bodyPr lIns="0" tIns="0" rIns="0" bIns="0" rtlCol="0" anchor="t">
            <a:spAutoFit/>
          </a:bodyPr>
          <a:lstStyle/>
          <a:p>
            <a:pPr algn="l">
              <a:lnSpc>
                <a:spcPts val="7057"/>
              </a:lnSpc>
            </a:pPr>
            <a:r>
              <a:rPr lang="en-US" sz="5674" b="1">
                <a:solidFill>
                  <a:srgbClr val="450707"/>
                </a:solidFill>
                <a:latin typeface="Noto Serif Bold"/>
                <a:ea typeface="Noto Serif Bold"/>
                <a:cs typeface="Noto Serif Bold"/>
                <a:sym typeface="Noto Serif Bold"/>
              </a:rPr>
              <a:t>55 Years of Family Unity</a:t>
            </a:r>
          </a:p>
        </p:txBody>
      </p:sp>
      <p:sp>
        <p:nvSpPr>
          <p:cNvPr id="10" name="TextBox 10"/>
          <p:cNvSpPr txBox="1"/>
          <p:nvPr/>
        </p:nvSpPr>
        <p:spPr>
          <a:xfrm>
            <a:off x="992238" y="2518022"/>
            <a:ext cx="2941736" cy="704404"/>
          </a:xfrm>
          <a:prstGeom prst="rect">
            <a:avLst/>
          </a:prstGeom>
        </p:spPr>
        <p:txBody>
          <a:bodyPr lIns="0" tIns="0" rIns="0" bIns="0" rtlCol="0" anchor="t">
            <a:spAutoFit/>
          </a:bodyPr>
          <a:lstStyle/>
          <a:p>
            <a:pPr algn="ctr">
              <a:lnSpc>
                <a:spcPts val="6437"/>
              </a:lnSpc>
            </a:pPr>
            <a:r>
              <a:rPr lang="en-US" sz="6437" b="1">
                <a:solidFill>
                  <a:srgbClr val="403234"/>
                </a:solidFill>
                <a:latin typeface="Noto Serif Bold"/>
                <a:ea typeface="Noto Serif Bold"/>
                <a:cs typeface="Noto Serif Bold"/>
                <a:sym typeface="Noto Serif Bold"/>
              </a:rPr>
              <a:t>55</a:t>
            </a:r>
          </a:p>
        </p:txBody>
      </p:sp>
      <p:sp>
        <p:nvSpPr>
          <p:cNvPr id="11" name="TextBox 11"/>
          <p:cNvSpPr txBox="1"/>
          <p:nvPr/>
        </p:nvSpPr>
        <p:spPr>
          <a:xfrm>
            <a:off x="992238" y="3541960"/>
            <a:ext cx="2941736" cy="378173"/>
          </a:xfrm>
          <a:prstGeom prst="rect">
            <a:avLst/>
          </a:prstGeom>
        </p:spPr>
        <p:txBody>
          <a:bodyPr lIns="0" tIns="0" rIns="0" bIns="0" rtlCol="0" anchor="t">
            <a:spAutoFit/>
          </a:bodyPr>
          <a:lstStyle/>
          <a:p>
            <a:pPr algn="ctr">
              <a:lnSpc>
                <a:spcPts val="2999"/>
              </a:lnSpc>
            </a:pPr>
            <a:r>
              <a:rPr lang="en-US" sz="2437" b="1">
                <a:solidFill>
                  <a:srgbClr val="403234"/>
                </a:solidFill>
                <a:latin typeface="Noto Serif Bold"/>
                <a:ea typeface="Noto Serif Bold"/>
                <a:cs typeface="Noto Serif Bold"/>
                <a:sym typeface="Noto Serif Bold"/>
              </a:rPr>
              <a:t>Years of Reunions</a:t>
            </a:r>
          </a:p>
        </p:txBody>
      </p:sp>
      <p:sp>
        <p:nvSpPr>
          <p:cNvPr id="12" name="TextBox 12"/>
          <p:cNvSpPr txBox="1"/>
          <p:nvPr/>
        </p:nvSpPr>
        <p:spPr>
          <a:xfrm>
            <a:off x="992238" y="3983236"/>
            <a:ext cx="2941736" cy="1276499"/>
          </a:xfrm>
          <a:prstGeom prst="rect">
            <a:avLst/>
          </a:prstGeom>
        </p:spPr>
        <p:txBody>
          <a:bodyPr lIns="0" tIns="0" rIns="0" bIns="0" rtlCol="0" anchor="t">
            <a:spAutoFit/>
          </a:bodyPr>
          <a:lstStyle/>
          <a:p>
            <a:pPr algn="ctr">
              <a:lnSpc>
                <a:spcPts val="3125"/>
              </a:lnSpc>
            </a:pPr>
            <a:r>
              <a:rPr lang="en-US" sz="1937">
                <a:solidFill>
                  <a:srgbClr val="403234"/>
                </a:solidFill>
                <a:latin typeface="Noto Serif"/>
                <a:ea typeface="Noto Serif"/>
                <a:cs typeface="Noto Serif"/>
                <a:sym typeface="Noto Serif"/>
              </a:rPr>
              <a:t>Annual gatherings since 1969 (except 2020 during COVID-19)</a:t>
            </a:r>
          </a:p>
        </p:txBody>
      </p:sp>
      <p:sp>
        <p:nvSpPr>
          <p:cNvPr id="13" name="TextBox 13"/>
          <p:cNvSpPr txBox="1"/>
          <p:nvPr/>
        </p:nvSpPr>
        <p:spPr>
          <a:xfrm>
            <a:off x="4243982" y="2518022"/>
            <a:ext cx="2941885" cy="704404"/>
          </a:xfrm>
          <a:prstGeom prst="rect">
            <a:avLst/>
          </a:prstGeom>
        </p:spPr>
        <p:txBody>
          <a:bodyPr lIns="0" tIns="0" rIns="0" bIns="0" rtlCol="0" anchor="t">
            <a:spAutoFit/>
          </a:bodyPr>
          <a:lstStyle/>
          <a:p>
            <a:pPr algn="ctr">
              <a:lnSpc>
                <a:spcPts val="6437"/>
              </a:lnSpc>
            </a:pPr>
            <a:r>
              <a:rPr lang="en-US" sz="6437" b="1">
                <a:solidFill>
                  <a:srgbClr val="403234"/>
                </a:solidFill>
                <a:latin typeface="Noto Serif Bold"/>
                <a:ea typeface="Noto Serif Bold"/>
                <a:cs typeface="Noto Serif Bold"/>
                <a:sym typeface="Noto Serif Bold"/>
              </a:rPr>
              <a:t>35-220</a:t>
            </a:r>
          </a:p>
        </p:txBody>
      </p:sp>
      <p:sp>
        <p:nvSpPr>
          <p:cNvPr id="14" name="TextBox 14"/>
          <p:cNvSpPr txBox="1"/>
          <p:nvPr/>
        </p:nvSpPr>
        <p:spPr>
          <a:xfrm>
            <a:off x="4243982" y="3541960"/>
            <a:ext cx="2941885" cy="378173"/>
          </a:xfrm>
          <a:prstGeom prst="rect">
            <a:avLst/>
          </a:prstGeom>
        </p:spPr>
        <p:txBody>
          <a:bodyPr lIns="0" tIns="0" rIns="0" bIns="0" rtlCol="0" anchor="t">
            <a:spAutoFit/>
          </a:bodyPr>
          <a:lstStyle/>
          <a:p>
            <a:pPr algn="ctr">
              <a:lnSpc>
                <a:spcPts val="2999"/>
              </a:lnSpc>
            </a:pPr>
            <a:r>
              <a:rPr lang="en-US" sz="2437" b="1">
                <a:solidFill>
                  <a:srgbClr val="403234"/>
                </a:solidFill>
                <a:latin typeface="Noto Serif Bold"/>
                <a:ea typeface="Noto Serif Bold"/>
                <a:cs typeface="Noto Serif Bold"/>
                <a:sym typeface="Noto Serif Bold"/>
              </a:rPr>
              <a:t>Attendance Range</a:t>
            </a:r>
          </a:p>
        </p:txBody>
      </p:sp>
      <p:sp>
        <p:nvSpPr>
          <p:cNvPr id="15" name="TextBox 15"/>
          <p:cNvSpPr txBox="1"/>
          <p:nvPr/>
        </p:nvSpPr>
        <p:spPr>
          <a:xfrm>
            <a:off x="4243982" y="3983236"/>
            <a:ext cx="2941885" cy="1276499"/>
          </a:xfrm>
          <a:prstGeom prst="rect">
            <a:avLst/>
          </a:prstGeom>
        </p:spPr>
        <p:txBody>
          <a:bodyPr lIns="0" tIns="0" rIns="0" bIns="0" rtlCol="0" anchor="t">
            <a:spAutoFit/>
          </a:bodyPr>
          <a:lstStyle/>
          <a:p>
            <a:pPr algn="ctr">
              <a:lnSpc>
                <a:spcPts val="3125"/>
              </a:lnSpc>
            </a:pPr>
            <a:r>
              <a:rPr lang="en-US" sz="1937">
                <a:solidFill>
                  <a:srgbClr val="403234"/>
                </a:solidFill>
                <a:latin typeface="Noto Serif"/>
                <a:ea typeface="Noto Serif"/>
                <a:cs typeface="Noto Serif"/>
                <a:sym typeface="Noto Serif"/>
              </a:rPr>
              <a:t>Family gathering size has fluctuated over the decades</a:t>
            </a:r>
          </a:p>
        </p:txBody>
      </p:sp>
      <p:sp>
        <p:nvSpPr>
          <p:cNvPr id="16" name="TextBox 16"/>
          <p:cNvSpPr txBox="1"/>
          <p:nvPr/>
        </p:nvSpPr>
        <p:spPr>
          <a:xfrm>
            <a:off x="7495877" y="2518022"/>
            <a:ext cx="2941736" cy="704404"/>
          </a:xfrm>
          <a:prstGeom prst="rect">
            <a:avLst/>
          </a:prstGeom>
        </p:spPr>
        <p:txBody>
          <a:bodyPr lIns="0" tIns="0" rIns="0" bIns="0" rtlCol="0" anchor="t">
            <a:spAutoFit/>
          </a:bodyPr>
          <a:lstStyle/>
          <a:p>
            <a:pPr algn="ctr">
              <a:lnSpc>
                <a:spcPts val="6437"/>
              </a:lnSpc>
            </a:pPr>
            <a:r>
              <a:rPr lang="en-US" sz="6437" b="1">
                <a:solidFill>
                  <a:srgbClr val="403234"/>
                </a:solidFill>
                <a:latin typeface="Noto Serif Bold"/>
                <a:ea typeface="Noto Serif Bold"/>
                <a:cs typeface="Noto Serif Bold"/>
                <a:sym typeface="Noto Serif Bold"/>
              </a:rPr>
              <a:t>1969</a:t>
            </a:r>
          </a:p>
        </p:txBody>
      </p:sp>
      <p:sp>
        <p:nvSpPr>
          <p:cNvPr id="17" name="TextBox 17"/>
          <p:cNvSpPr txBox="1"/>
          <p:nvPr/>
        </p:nvSpPr>
        <p:spPr>
          <a:xfrm>
            <a:off x="7495877" y="3541960"/>
            <a:ext cx="2941736" cy="378173"/>
          </a:xfrm>
          <a:prstGeom prst="rect">
            <a:avLst/>
          </a:prstGeom>
        </p:spPr>
        <p:txBody>
          <a:bodyPr lIns="0" tIns="0" rIns="0" bIns="0" rtlCol="0" anchor="t">
            <a:spAutoFit/>
          </a:bodyPr>
          <a:lstStyle/>
          <a:p>
            <a:pPr algn="ctr">
              <a:lnSpc>
                <a:spcPts val="2999"/>
              </a:lnSpc>
            </a:pPr>
            <a:r>
              <a:rPr lang="en-US" sz="2437" b="1">
                <a:solidFill>
                  <a:srgbClr val="403234"/>
                </a:solidFill>
                <a:latin typeface="Noto Serif Bold"/>
                <a:ea typeface="Noto Serif Bold"/>
                <a:cs typeface="Noto Serif Bold"/>
                <a:sym typeface="Noto Serif Bold"/>
              </a:rPr>
              <a:t>Founding Year</a:t>
            </a:r>
          </a:p>
        </p:txBody>
      </p:sp>
      <p:sp>
        <p:nvSpPr>
          <p:cNvPr id="18" name="TextBox 18"/>
          <p:cNvSpPr txBox="1"/>
          <p:nvPr/>
        </p:nvSpPr>
        <p:spPr>
          <a:xfrm>
            <a:off x="7495877" y="3983236"/>
            <a:ext cx="2941736" cy="1276499"/>
          </a:xfrm>
          <a:prstGeom prst="rect">
            <a:avLst/>
          </a:prstGeom>
        </p:spPr>
        <p:txBody>
          <a:bodyPr lIns="0" tIns="0" rIns="0" bIns="0" rtlCol="0" anchor="t">
            <a:spAutoFit/>
          </a:bodyPr>
          <a:lstStyle/>
          <a:p>
            <a:pPr algn="ctr">
              <a:lnSpc>
                <a:spcPts val="3125"/>
              </a:lnSpc>
            </a:pPr>
            <a:r>
              <a:rPr lang="en-US" sz="1937">
                <a:solidFill>
                  <a:srgbClr val="403234"/>
                </a:solidFill>
                <a:latin typeface="Noto Serif"/>
                <a:ea typeface="Noto Serif"/>
                <a:cs typeface="Noto Serif"/>
                <a:sym typeface="Noto Serif"/>
              </a:rPr>
              <a:t>When the Williams Family Club was established</a:t>
            </a:r>
          </a:p>
        </p:txBody>
      </p:sp>
      <p:sp>
        <p:nvSpPr>
          <p:cNvPr id="19" name="TextBox 19"/>
          <p:cNvSpPr txBox="1"/>
          <p:nvPr/>
        </p:nvSpPr>
        <p:spPr>
          <a:xfrm>
            <a:off x="1364308" y="5732115"/>
            <a:ext cx="9073455" cy="1276499"/>
          </a:xfrm>
          <a:prstGeom prst="rect">
            <a:avLst/>
          </a:prstGeom>
        </p:spPr>
        <p:txBody>
          <a:bodyPr lIns="0" tIns="0" rIns="0" bIns="0" rtlCol="0" anchor="t">
            <a:spAutoFit/>
          </a:bodyPr>
          <a:lstStyle/>
          <a:p>
            <a:pPr algn="l">
              <a:lnSpc>
                <a:spcPts val="3125"/>
              </a:lnSpc>
            </a:pPr>
            <a:r>
              <a:rPr lang="en-US" sz="1937">
                <a:solidFill>
                  <a:srgbClr val="403234"/>
                </a:solidFill>
                <a:latin typeface="Noto Serif"/>
                <a:ea typeface="Noto Serif"/>
                <a:cs typeface="Noto Serif"/>
                <a:sym typeface="Noto Serif"/>
              </a:rPr>
              <a:t>"Our most uttermost concern: a spiritual uplift together. Where we gather, when we gather, how we gather is secondary to the fact that we DO GATHER TOGETHER in love."</a:t>
            </a:r>
          </a:p>
        </p:txBody>
      </p:sp>
      <p:sp>
        <p:nvSpPr>
          <p:cNvPr id="20" name="TextBox 20"/>
          <p:cNvSpPr txBox="1"/>
          <p:nvPr/>
        </p:nvSpPr>
        <p:spPr>
          <a:xfrm>
            <a:off x="992238" y="7480995"/>
            <a:ext cx="9445526" cy="1673424"/>
          </a:xfrm>
          <a:prstGeom prst="rect">
            <a:avLst/>
          </a:prstGeom>
        </p:spPr>
        <p:txBody>
          <a:bodyPr lIns="0" tIns="0" rIns="0" bIns="0" rtlCol="0" anchor="t">
            <a:spAutoFit/>
          </a:bodyPr>
          <a:lstStyle/>
          <a:p>
            <a:pPr algn="l">
              <a:lnSpc>
                <a:spcPts val="3125"/>
              </a:lnSpc>
            </a:pPr>
            <a:r>
              <a:rPr lang="en-US" sz="1937">
                <a:solidFill>
                  <a:srgbClr val="403234"/>
                </a:solidFill>
                <a:latin typeface="Noto Serif"/>
                <a:ea typeface="Noto Serif"/>
                <a:cs typeface="Noto Serif"/>
                <a:sym typeface="Noto Serif"/>
              </a:rPr>
              <a:t>The Williams Family Club continues to thrive with established branches, rotating host cities, and blossoming membership. Even during the 2020 pandemic, we maintained connection through Zoom calls and small gatherings, demonstrating our commitment to family unity.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2C2B3"/>
            </a:solidFill>
          </p:spPr>
          <p:txBody>
            <a:bodyPr/>
            <a:lstStyle/>
            <a:p>
              <a:endParaRPr lang="en-US"/>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8F5"/>
            </a:solidFill>
          </p:spPr>
          <p:txBody>
            <a:bodyPr/>
            <a:lstStyle/>
            <a:p>
              <a:endParaRPr lang="en-US"/>
            </a:p>
          </p:txBody>
        </p:sp>
      </p:grpSp>
      <p:grpSp>
        <p:nvGrpSpPr>
          <p:cNvPr id="6" name="Group 6"/>
          <p:cNvGrpSpPr>
            <a:grpSpLocks noChangeAspect="1"/>
          </p:cNvGrpSpPr>
          <p:nvPr/>
        </p:nvGrpSpPr>
        <p:grpSpPr>
          <a:xfrm>
            <a:off x="0" y="0"/>
            <a:ext cx="6858000" cy="10287000"/>
            <a:chOff x="0" y="0"/>
            <a:chExt cx="9144000" cy="13716000"/>
          </a:xfrm>
        </p:grpSpPr>
        <p:sp>
          <p:nvSpPr>
            <p:cNvPr id="7" name="Freeform 7"/>
            <p:cNvSpPr/>
            <p:nvPr/>
          </p:nvSpPr>
          <p:spPr>
            <a:xfrm>
              <a:off x="0" y="0"/>
              <a:ext cx="9144000" cy="13716000"/>
            </a:xfrm>
            <a:custGeom>
              <a:avLst/>
              <a:gdLst/>
              <a:ahLst/>
              <a:cxnLst/>
              <a:rect l="l" t="t" r="r" b="b"/>
              <a:pathLst>
                <a:path w="9144000" h="13716000">
                  <a:moveTo>
                    <a:pt x="0" y="0"/>
                  </a:moveTo>
                  <a:lnTo>
                    <a:pt x="9144000" y="0"/>
                  </a:lnTo>
                  <a:lnTo>
                    <a:pt x="9144000" y="13716000"/>
                  </a:lnTo>
                  <a:lnTo>
                    <a:pt x="0" y="13716000"/>
                  </a:lnTo>
                  <a:lnTo>
                    <a:pt x="0" y="0"/>
                  </a:lnTo>
                  <a:close/>
                </a:path>
              </a:pathLst>
            </a:custGeom>
            <a:blipFill>
              <a:blip r:embed="rId3"/>
              <a:stretch>
                <a:fillRect l="-25000" r="-25000"/>
              </a:stretch>
            </a:blipFill>
          </p:spPr>
          <p:txBody>
            <a:bodyPr/>
            <a:lstStyle/>
            <a:p>
              <a:endParaRPr lang="en-US"/>
            </a:p>
          </p:txBody>
        </p:sp>
      </p:grpSp>
      <p:grpSp>
        <p:nvGrpSpPr>
          <p:cNvPr id="8" name="Group 8"/>
          <p:cNvGrpSpPr/>
          <p:nvPr/>
        </p:nvGrpSpPr>
        <p:grpSpPr>
          <a:xfrm>
            <a:off x="8110686" y="2568029"/>
            <a:ext cx="28575" cy="7045375"/>
            <a:chOff x="0" y="0"/>
            <a:chExt cx="38100" cy="9393833"/>
          </a:xfrm>
        </p:grpSpPr>
        <p:sp>
          <p:nvSpPr>
            <p:cNvPr id="9" name="Freeform 9"/>
            <p:cNvSpPr/>
            <p:nvPr/>
          </p:nvSpPr>
          <p:spPr>
            <a:xfrm>
              <a:off x="0" y="0"/>
              <a:ext cx="38100" cy="9393809"/>
            </a:xfrm>
            <a:custGeom>
              <a:avLst/>
              <a:gdLst/>
              <a:ahLst/>
              <a:cxnLst/>
              <a:rect l="l" t="t" r="r" b="b"/>
              <a:pathLst>
                <a:path w="38100" h="9393809">
                  <a:moveTo>
                    <a:pt x="0" y="19050"/>
                  </a:moveTo>
                  <a:cubicBezTo>
                    <a:pt x="0" y="8509"/>
                    <a:pt x="8509" y="0"/>
                    <a:pt x="19050" y="0"/>
                  </a:cubicBezTo>
                  <a:cubicBezTo>
                    <a:pt x="29591" y="0"/>
                    <a:pt x="38100" y="8509"/>
                    <a:pt x="38100" y="19050"/>
                  </a:cubicBezTo>
                  <a:lnTo>
                    <a:pt x="38100" y="9374759"/>
                  </a:lnTo>
                  <a:cubicBezTo>
                    <a:pt x="38100" y="9385300"/>
                    <a:pt x="29591" y="9393809"/>
                    <a:pt x="19050" y="9393809"/>
                  </a:cubicBezTo>
                  <a:cubicBezTo>
                    <a:pt x="8509" y="9393809"/>
                    <a:pt x="0" y="9385300"/>
                    <a:pt x="0" y="9374759"/>
                  </a:cubicBezTo>
                  <a:close/>
                </a:path>
              </a:pathLst>
            </a:custGeom>
            <a:solidFill>
              <a:srgbClr val="786A6C"/>
            </a:solidFill>
          </p:spPr>
          <p:txBody>
            <a:bodyPr/>
            <a:lstStyle/>
            <a:p>
              <a:endParaRPr lang="en-US"/>
            </a:p>
          </p:txBody>
        </p:sp>
      </p:grpSp>
      <p:grpSp>
        <p:nvGrpSpPr>
          <p:cNvPr id="10" name="Group 10"/>
          <p:cNvGrpSpPr/>
          <p:nvPr/>
        </p:nvGrpSpPr>
        <p:grpSpPr>
          <a:xfrm>
            <a:off x="8357071" y="2828628"/>
            <a:ext cx="733276" cy="28575"/>
            <a:chOff x="0" y="0"/>
            <a:chExt cx="977702" cy="38100"/>
          </a:xfrm>
        </p:grpSpPr>
        <p:sp>
          <p:nvSpPr>
            <p:cNvPr id="11" name="Freeform 11"/>
            <p:cNvSpPr/>
            <p:nvPr/>
          </p:nvSpPr>
          <p:spPr>
            <a:xfrm>
              <a:off x="0" y="0"/>
              <a:ext cx="977646" cy="38100"/>
            </a:xfrm>
            <a:custGeom>
              <a:avLst/>
              <a:gdLst/>
              <a:ahLst/>
              <a:cxnLst/>
              <a:rect l="l" t="t" r="r" b="b"/>
              <a:pathLst>
                <a:path w="977646" h="38100">
                  <a:moveTo>
                    <a:pt x="0" y="19050"/>
                  </a:moveTo>
                  <a:cubicBezTo>
                    <a:pt x="0" y="8509"/>
                    <a:pt x="8509" y="0"/>
                    <a:pt x="19050" y="0"/>
                  </a:cubicBezTo>
                  <a:lnTo>
                    <a:pt x="958596" y="0"/>
                  </a:lnTo>
                  <a:cubicBezTo>
                    <a:pt x="969137" y="0"/>
                    <a:pt x="977646" y="8509"/>
                    <a:pt x="977646" y="19050"/>
                  </a:cubicBezTo>
                  <a:cubicBezTo>
                    <a:pt x="977646" y="29591"/>
                    <a:pt x="969137" y="38100"/>
                    <a:pt x="958596" y="38100"/>
                  </a:cubicBezTo>
                  <a:lnTo>
                    <a:pt x="19050" y="38100"/>
                  </a:lnTo>
                  <a:cubicBezTo>
                    <a:pt x="8509" y="38100"/>
                    <a:pt x="0" y="29591"/>
                    <a:pt x="0" y="19050"/>
                  </a:cubicBezTo>
                  <a:close/>
                </a:path>
              </a:pathLst>
            </a:custGeom>
            <a:solidFill>
              <a:srgbClr val="786A6C"/>
            </a:solidFill>
          </p:spPr>
          <p:txBody>
            <a:bodyPr/>
            <a:lstStyle/>
            <a:p>
              <a:endParaRPr lang="en-US"/>
            </a:p>
          </p:txBody>
        </p:sp>
      </p:grpSp>
      <p:grpSp>
        <p:nvGrpSpPr>
          <p:cNvPr id="12" name="Group 12"/>
          <p:cNvGrpSpPr/>
          <p:nvPr/>
        </p:nvGrpSpPr>
        <p:grpSpPr>
          <a:xfrm>
            <a:off x="7835726" y="2568029"/>
            <a:ext cx="549920" cy="549920"/>
            <a:chOff x="0" y="0"/>
            <a:chExt cx="733227" cy="733227"/>
          </a:xfrm>
        </p:grpSpPr>
        <p:sp>
          <p:nvSpPr>
            <p:cNvPr id="13" name="Freeform 13"/>
            <p:cNvSpPr/>
            <p:nvPr/>
          </p:nvSpPr>
          <p:spPr>
            <a:xfrm>
              <a:off x="0" y="0"/>
              <a:ext cx="733171" cy="733171"/>
            </a:xfrm>
            <a:custGeom>
              <a:avLst/>
              <a:gdLst/>
              <a:ahLst/>
              <a:cxnLst/>
              <a:rect l="l" t="t" r="r" b="b"/>
              <a:pathLst>
                <a:path w="733171" h="733171">
                  <a:moveTo>
                    <a:pt x="0" y="48895"/>
                  </a:moveTo>
                  <a:cubicBezTo>
                    <a:pt x="0" y="21844"/>
                    <a:pt x="21844" y="0"/>
                    <a:pt x="48895" y="0"/>
                  </a:cubicBezTo>
                  <a:lnTo>
                    <a:pt x="684276" y="0"/>
                  </a:lnTo>
                  <a:cubicBezTo>
                    <a:pt x="711327" y="0"/>
                    <a:pt x="733171" y="21844"/>
                    <a:pt x="733171" y="48895"/>
                  </a:cubicBezTo>
                  <a:lnTo>
                    <a:pt x="733171" y="684276"/>
                  </a:lnTo>
                  <a:cubicBezTo>
                    <a:pt x="733171" y="711327"/>
                    <a:pt x="711327" y="733171"/>
                    <a:pt x="684276" y="733171"/>
                  </a:cubicBezTo>
                  <a:lnTo>
                    <a:pt x="48895" y="733171"/>
                  </a:lnTo>
                  <a:cubicBezTo>
                    <a:pt x="21844" y="733171"/>
                    <a:pt x="0" y="711327"/>
                    <a:pt x="0" y="684276"/>
                  </a:cubicBezTo>
                  <a:close/>
                </a:path>
              </a:pathLst>
            </a:custGeom>
            <a:solidFill>
              <a:srgbClr val="5F5153"/>
            </a:solidFill>
          </p:spPr>
          <p:txBody>
            <a:bodyPr/>
            <a:lstStyle/>
            <a:p>
              <a:endParaRPr lang="en-US"/>
            </a:p>
          </p:txBody>
        </p:sp>
      </p:grpSp>
      <p:grpSp>
        <p:nvGrpSpPr>
          <p:cNvPr id="14" name="Group 14"/>
          <p:cNvGrpSpPr/>
          <p:nvPr/>
        </p:nvGrpSpPr>
        <p:grpSpPr>
          <a:xfrm>
            <a:off x="8357071" y="4712196"/>
            <a:ext cx="733276" cy="28575"/>
            <a:chOff x="0" y="0"/>
            <a:chExt cx="977702" cy="38100"/>
          </a:xfrm>
        </p:grpSpPr>
        <p:sp>
          <p:nvSpPr>
            <p:cNvPr id="15" name="Freeform 15"/>
            <p:cNvSpPr/>
            <p:nvPr/>
          </p:nvSpPr>
          <p:spPr>
            <a:xfrm>
              <a:off x="0" y="0"/>
              <a:ext cx="977646" cy="38100"/>
            </a:xfrm>
            <a:custGeom>
              <a:avLst/>
              <a:gdLst/>
              <a:ahLst/>
              <a:cxnLst/>
              <a:rect l="l" t="t" r="r" b="b"/>
              <a:pathLst>
                <a:path w="977646" h="38100">
                  <a:moveTo>
                    <a:pt x="0" y="19050"/>
                  </a:moveTo>
                  <a:cubicBezTo>
                    <a:pt x="0" y="8509"/>
                    <a:pt x="8509" y="0"/>
                    <a:pt x="19050" y="0"/>
                  </a:cubicBezTo>
                  <a:lnTo>
                    <a:pt x="958596" y="0"/>
                  </a:lnTo>
                  <a:cubicBezTo>
                    <a:pt x="969137" y="0"/>
                    <a:pt x="977646" y="8509"/>
                    <a:pt x="977646" y="19050"/>
                  </a:cubicBezTo>
                  <a:cubicBezTo>
                    <a:pt x="977646" y="29591"/>
                    <a:pt x="969137" y="38100"/>
                    <a:pt x="958596" y="38100"/>
                  </a:cubicBezTo>
                  <a:lnTo>
                    <a:pt x="19050" y="38100"/>
                  </a:lnTo>
                  <a:cubicBezTo>
                    <a:pt x="8509" y="38100"/>
                    <a:pt x="0" y="29591"/>
                    <a:pt x="0" y="19050"/>
                  </a:cubicBezTo>
                  <a:close/>
                </a:path>
              </a:pathLst>
            </a:custGeom>
            <a:solidFill>
              <a:srgbClr val="786A6C"/>
            </a:solidFill>
          </p:spPr>
          <p:txBody>
            <a:bodyPr/>
            <a:lstStyle/>
            <a:p>
              <a:endParaRPr lang="en-US"/>
            </a:p>
          </p:txBody>
        </p:sp>
      </p:grpSp>
      <p:grpSp>
        <p:nvGrpSpPr>
          <p:cNvPr id="16" name="Group 16"/>
          <p:cNvGrpSpPr/>
          <p:nvPr/>
        </p:nvGrpSpPr>
        <p:grpSpPr>
          <a:xfrm>
            <a:off x="7835726" y="4451597"/>
            <a:ext cx="549920" cy="549920"/>
            <a:chOff x="0" y="0"/>
            <a:chExt cx="733227" cy="733227"/>
          </a:xfrm>
        </p:grpSpPr>
        <p:sp>
          <p:nvSpPr>
            <p:cNvPr id="17" name="Freeform 17"/>
            <p:cNvSpPr/>
            <p:nvPr/>
          </p:nvSpPr>
          <p:spPr>
            <a:xfrm>
              <a:off x="0" y="0"/>
              <a:ext cx="733171" cy="733171"/>
            </a:xfrm>
            <a:custGeom>
              <a:avLst/>
              <a:gdLst/>
              <a:ahLst/>
              <a:cxnLst/>
              <a:rect l="l" t="t" r="r" b="b"/>
              <a:pathLst>
                <a:path w="733171" h="733171">
                  <a:moveTo>
                    <a:pt x="0" y="48895"/>
                  </a:moveTo>
                  <a:cubicBezTo>
                    <a:pt x="0" y="21844"/>
                    <a:pt x="21844" y="0"/>
                    <a:pt x="48895" y="0"/>
                  </a:cubicBezTo>
                  <a:lnTo>
                    <a:pt x="684276" y="0"/>
                  </a:lnTo>
                  <a:cubicBezTo>
                    <a:pt x="711327" y="0"/>
                    <a:pt x="733171" y="21844"/>
                    <a:pt x="733171" y="48895"/>
                  </a:cubicBezTo>
                  <a:lnTo>
                    <a:pt x="733171" y="684276"/>
                  </a:lnTo>
                  <a:cubicBezTo>
                    <a:pt x="733171" y="711327"/>
                    <a:pt x="711327" y="733171"/>
                    <a:pt x="684276" y="733171"/>
                  </a:cubicBezTo>
                  <a:lnTo>
                    <a:pt x="48895" y="733171"/>
                  </a:lnTo>
                  <a:cubicBezTo>
                    <a:pt x="21844" y="733171"/>
                    <a:pt x="0" y="711327"/>
                    <a:pt x="0" y="684276"/>
                  </a:cubicBezTo>
                  <a:close/>
                </a:path>
              </a:pathLst>
            </a:custGeom>
            <a:solidFill>
              <a:srgbClr val="5F5153"/>
            </a:solidFill>
          </p:spPr>
          <p:txBody>
            <a:bodyPr/>
            <a:lstStyle/>
            <a:p>
              <a:endParaRPr lang="en-US"/>
            </a:p>
          </p:txBody>
        </p:sp>
      </p:grpSp>
      <p:grpSp>
        <p:nvGrpSpPr>
          <p:cNvPr id="18" name="Group 18"/>
          <p:cNvGrpSpPr/>
          <p:nvPr/>
        </p:nvGrpSpPr>
        <p:grpSpPr>
          <a:xfrm>
            <a:off x="8357071" y="6595765"/>
            <a:ext cx="733276" cy="28575"/>
            <a:chOff x="0" y="0"/>
            <a:chExt cx="977702" cy="38100"/>
          </a:xfrm>
        </p:grpSpPr>
        <p:sp>
          <p:nvSpPr>
            <p:cNvPr id="19" name="Freeform 19"/>
            <p:cNvSpPr/>
            <p:nvPr/>
          </p:nvSpPr>
          <p:spPr>
            <a:xfrm>
              <a:off x="0" y="0"/>
              <a:ext cx="977646" cy="38100"/>
            </a:xfrm>
            <a:custGeom>
              <a:avLst/>
              <a:gdLst/>
              <a:ahLst/>
              <a:cxnLst/>
              <a:rect l="l" t="t" r="r" b="b"/>
              <a:pathLst>
                <a:path w="977646" h="38100">
                  <a:moveTo>
                    <a:pt x="0" y="19050"/>
                  </a:moveTo>
                  <a:cubicBezTo>
                    <a:pt x="0" y="8509"/>
                    <a:pt x="8509" y="0"/>
                    <a:pt x="19050" y="0"/>
                  </a:cubicBezTo>
                  <a:lnTo>
                    <a:pt x="958596" y="0"/>
                  </a:lnTo>
                  <a:cubicBezTo>
                    <a:pt x="969137" y="0"/>
                    <a:pt x="977646" y="8509"/>
                    <a:pt x="977646" y="19050"/>
                  </a:cubicBezTo>
                  <a:cubicBezTo>
                    <a:pt x="977646" y="29591"/>
                    <a:pt x="969137" y="38100"/>
                    <a:pt x="958596" y="38100"/>
                  </a:cubicBezTo>
                  <a:lnTo>
                    <a:pt x="19050" y="38100"/>
                  </a:lnTo>
                  <a:cubicBezTo>
                    <a:pt x="8509" y="38100"/>
                    <a:pt x="0" y="29591"/>
                    <a:pt x="0" y="19050"/>
                  </a:cubicBezTo>
                  <a:close/>
                </a:path>
              </a:pathLst>
            </a:custGeom>
            <a:solidFill>
              <a:srgbClr val="786A6C"/>
            </a:solidFill>
          </p:spPr>
          <p:txBody>
            <a:bodyPr/>
            <a:lstStyle/>
            <a:p>
              <a:endParaRPr lang="en-US"/>
            </a:p>
          </p:txBody>
        </p:sp>
      </p:grpSp>
      <p:grpSp>
        <p:nvGrpSpPr>
          <p:cNvPr id="20" name="Group 20"/>
          <p:cNvGrpSpPr/>
          <p:nvPr/>
        </p:nvGrpSpPr>
        <p:grpSpPr>
          <a:xfrm>
            <a:off x="7835726" y="6335166"/>
            <a:ext cx="549920" cy="549920"/>
            <a:chOff x="0" y="0"/>
            <a:chExt cx="733227" cy="733227"/>
          </a:xfrm>
        </p:grpSpPr>
        <p:sp>
          <p:nvSpPr>
            <p:cNvPr id="21" name="Freeform 21"/>
            <p:cNvSpPr/>
            <p:nvPr/>
          </p:nvSpPr>
          <p:spPr>
            <a:xfrm>
              <a:off x="0" y="0"/>
              <a:ext cx="733171" cy="733171"/>
            </a:xfrm>
            <a:custGeom>
              <a:avLst/>
              <a:gdLst/>
              <a:ahLst/>
              <a:cxnLst/>
              <a:rect l="l" t="t" r="r" b="b"/>
              <a:pathLst>
                <a:path w="733171" h="733171">
                  <a:moveTo>
                    <a:pt x="0" y="48895"/>
                  </a:moveTo>
                  <a:cubicBezTo>
                    <a:pt x="0" y="21844"/>
                    <a:pt x="21844" y="0"/>
                    <a:pt x="48895" y="0"/>
                  </a:cubicBezTo>
                  <a:lnTo>
                    <a:pt x="684276" y="0"/>
                  </a:lnTo>
                  <a:cubicBezTo>
                    <a:pt x="711327" y="0"/>
                    <a:pt x="733171" y="21844"/>
                    <a:pt x="733171" y="48895"/>
                  </a:cubicBezTo>
                  <a:lnTo>
                    <a:pt x="733171" y="684276"/>
                  </a:lnTo>
                  <a:cubicBezTo>
                    <a:pt x="733171" y="711327"/>
                    <a:pt x="711327" y="733171"/>
                    <a:pt x="684276" y="733171"/>
                  </a:cubicBezTo>
                  <a:lnTo>
                    <a:pt x="48895" y="733171"/>
                  </a:lnTo>
                  <a:cubicBezTo>
                    <a:pt x="21844" y="733171"/>
                    <a:pt x="0" y="711327"/>
                    <a:pt x="0" y="684276"/>
                  </a:cubicBezTo>
                  <a:close/>
                </a:path>
              </a:pathLst>
            </a:custGeom>
            <a:solidFill>
              <a:srgbClr val="5F5153"/>
            </a:solidFill>
          </p:spPr>
          <p:txBody>
            <a:bodyPr/>
            <a:lstStyle/>
            <a:p>
              <a:endParaRPr lang="en-US"/>
            </a:p>
          </p:txBody>
        </p:sp>
      </p:grpSp>
      <p:grpSp>
        <p:nvGrpSpPr>
          <p:cNvPr id="22" name="Group 22"/>
          <p:cNvGrpSpPr/>
          <p:nvPr/>
        </p:nvGrpSpPr>
        <p:grpSpPr>
          <a:xfrm>
            <a:off x="8357071" y="8479334"/>
            <a:ext cx="733276" cy="28575"/>
            <a:chOff x="0" y="0"/>
            <a:chExt cx="977702" cy="38100"/>
          </a:xfrm>
        </p:grpSpPr>
        <p:sp>
          <p:nvSpPr>
            <p:cNvPr id="23" name="Freeform 23"/>
            <p:cNvSpPr/>
            <p:nvPr/>
          </p:nvSpPr>
          <p:spPr>
            <a:xfrm>
              <a:off x="0" y="0"/>
              <a:ext cx="977646" cy="38100"/>
            </a:xfrm>
            <a:custGeom>
              <a:avLst/>
              <a:gdLst/>
              <a:ahLst/>
              <a:cxnLst/>
              <a:rect l="l" t="t" r="r" b="b"/>
              <a:pathLst>
                <a:path w="977646" h="38100">
                  <a:moveTo>
                    <a:pt x="0" y="19050"/>
                  </a:moveTo>
                  <a:cubicBezTo>
                    <a:pt x="0" y="8509"/>
                    <a:pt x="8509" y="0"/>
                    <a:pt x="19050" y="0"/>
                  </a:cubicBezTo>
                  <a:lnTo>
                    <a:pt x="958596" y="0"/>
                  </a:lnTo>
                  <a:cubicBezTo>
                    <a:pt x="969137" y="0"/>
                    <a:pt x="977646" y="8509"/>
                    <a:pt x="977646" y="19050"/>
                  </a:cubicBezTo>
                  <a:cubicBezTo>
                    <a:pt x="977646" y="29591"/>
                    <a:pt x="969137" y="38100"/>
                    <a:pt x="958596" y="38100"/>
                  </a:cubicBezTo>
                  <a:lnTo>
                    <a:pt x="19050" y="38100"/>
                  </a:lnTo>
                  <a:cubicBezTo>
                    <a:pt x="8509" y="38100"/>
                    <a:pt x="0" y="29591"/>
                    <a:pt x="0" y="19050"/>
                  </a:cubicBezTo>
                  <a:close/>
                </a:path>
              </a:pathLst>
            </a:custGeom>
            <a:solidFill>
              <a:srgbClr val="786A6C"/>
            </a:solidFill>
          </p:spPr>
          <p:txBody>
            <a:bodyPr/>
            <a:lstStyle/>
            <a:p>
              <a:endParaRPr lang="en-US"/>
            </a:p>
          </p:txBody>
        </p:sp>
      </p:grpSp>
      <p:grpSp>
        <p:nvGrpSpPr>
          <p:cNvPr id="24" name="Group 24"/>
          <p:cNvGrpSpPr/>
          <p:nvPr/>
        </p:nvGrpSpPr>
        <p:grpSpPr>
          <a:xfrm>
            <a:off x="7835726" y="8218735"/>
            <a:ext cx="549920" cy="549920"/>
            <a:chOff x="0" y="0"/>
            <a:chExt cx="733227" cy="733227"/>
          </a:xfrm>
        </p:grpSpPr>
        <p:sp>
          <p:nvSpPr>
            <p:cNvPr id="25" name="Freeform 25"/>
            <p:cNvSpPr/>
            <p:nvPr/>
          </p:nvSpPr>
          <p:spPr>
            <a:xfrm>
              <a:off x="0" y="0"/>
              <a:ext cx="733171" cy="733171"/>
            </a:xfrm>
            <a:custGeom>
              <a:avLst/>
              <a:gdLst/>
              <a:ahLst/>
              <a:cxnLst/>
              <a:rect l="l" t="t" r="r" b="b"/>
              <a:pathLst>
                <a:path w="733171" h="733171">
                  <a:moveTo>
                    <a:pt x="0" y="48895"/>
                  </a:moveTo>
                  <a:cubicBezTo>
                    <a:pt x="0" y="21844"/>
                    <a:pt x="21844" y="0"/>
                    <a:pt x="48895" y="0"/>
                  </a:cubicBezTo>
                  <a:lnTo>
                    <a:pt x="684276" y="0"/>
                  </a:lnTo>
                  <a:cubicBezTo>
                    <a:pt x="711327" y="0"/>
                    <a:pt x="733171" y="21844"/>
                    <a:pt x="733171" y="48895"/>
                  </a:cubicBezTo>
                  <a:lnTo>
                    <a:pt x="733171" y="684276"/>
                  </a:lnTo>
                  <a:cubicBezTo>
                    <a:pt x="733171" y="711327"/>
                    <a:pt x="711327" y="733171"/>
                    <a:pt x="684276" y="733171"/>
                  </a:cubicBezTo>
                  <a:lnTo>
                    <a:pt x="48895" y="733171"/>
                  </a:lnTo>
                  <a:cubicBezTo>
                    <a:pt x="21844" y="733171"/>
                    <a:pt x="0" y="711327"/>
                    <a:pt x="0" y="684276"/>
                  </a:cubicBezTo>
                  <a:close/>
                </a:path>
              </a:pathLst>
            </a:custGeom>
            <a:solidFill>
              <a:srgbClr val="5F5153"/>
            </a:solidFill>
          </p:spPr>
          <p:txBody>
            <a:bodyPr/>
            <a:lstStyle/>
            <a:p>
              <a:endParaRPr lang="en-US"/>
            </a:p>
          </p:txBody>
        </p:sp>
      </p:grpSp>
      <p:sp>
        <p:nvSpPr>
          <p:cNvPr id="26" name="TextBox 26"/>
          <p:cNvSpPr txBox="1"/>
          <p:nvPr/>
        </p:nvSpPr>
        <p:spPr>
          <a:xfrm>
            <a:off x="7835801" y="645021"/>
            <a:ext cx="9474399" cy="1514475"/>
          </a:xfrm>
          <a:prstGeom prst="rect">
            <a:avLst/>
          </a:prstGeom>
        </p:spPr>
        <p:txBody>
          <a:bodyPr lIns="0" tIns="0" rIns="0" bIns="0" rtlCol="0" anchor="t">
            <a:spAutoFit/>
          </a:bodyPr>
          <a:lstStyle/>
          <a:p>
            <a:pPr algn="l">
              <a:lnSpc>
                <a:spcPts val="5999"/>
              </a:lnSpc>
            </a:pPr>
            <a:r>
              <a:rPr lang="en-US" sz="4749" b="1">
                <a:solidFill>
                  <a:srgbClr val="450707"/>
                </a:solidFill>
                <a:latin typeface="Noto Serif Bold"/>
                <a:ea typeface="Noto Serif Bold"/>
                <a:cs typeface="Noto Serif Bold"/>
                <a:sym typeface="Noto Serif Bold"/>
              </a:rPr>
              <a:t> Patriarchal Root:</a:t>
            </a:r>
          </a:p>
          <a:p>
            <a:pPr algn="l">
              <a:lnSpc>
                <a:spcPts val="6000"/>
              </a:lnSpc>
            </a:pPr>
            <a:r>
              <a:rPr lang="en-US" sz="4750" b="1">
                <a:solidFill>
                  <a:srgbClr val="450707"/>
                </a:solidFill>
                <a:latin typeface="Noto Serif Bold"/>
                <a:ea typeface="Noto Serif Bold"/>
                <a:cs typeface="Noto Serif Bold"/>
                <a:sym typeface="Noto Serif Bold"/>
              </a:rPr>
              <a:t>John Williams' Journey</a:t>
            </a:r>
          </a:p>
        </p:txBody>
      </p:sp>
      <p:sp>
        <p:nvSpPr>
          <p:cNvPr id="27" name="TextBox 27"/>
          <p:cNvSpPr txBox="1"/>
          <p:nvPr/>
        </p:nvSpPr>
        <p:spPr>
          <a:xfrm>
            <a:off x="7927330" y="2670944"/>
            <a:ext cx="366564" cy="401091"/>
          </a:xfrm>
          <a:prstGeom prst="rect">
            <a:avLst/>
          </a:prstGeom>
        </p:spPr>
        <p:txBody>
          <a:bodyPr lIns="0" tIns="0" rIns="0" bIns="0" rtlCol="0" anchor="t">
            <a:spAutoFit/>
          </a:bodyPr>
          <a:lstStyle/>
          <a:p>
            <a:pPr algn="ctr">
              <a:lnSpc>
                <a:spcPts val="2874"/>
              </a:lnSpc>
            </a:pPr>
            <a:r>
              <a:rPr lang="en-US" sz="2874" b="1">
                <a:solidFill>
                  <a:srgbClr val="403234"/>
                </a:solidFill>
                <a:latin typeface="Noto Serif Bold"/>
                <a:ea typeface="Noto Serif Bold"/>
                <a:cs typeface="Noto Serif Bold"/>
                <a:sym typeface="Noto Serif Bold"/>
              </a:rPr>
              <a:t>1</a:t>
            </a:r>
          </a:p>
        </p:txBody>
      </p:sp>
      <p:sp>
        <p:nvSpPr>
          <p:cNvPr id="28" name="TextBox 28"/>
          <p:cNvSpPr txBox="1"/>
          <p:nvPr/>
        </p:nvSpPr>
        <p:spPr>
          <a:xfrm>
            <a:off x="9333160" y="2632919"/>
            <a:ext cx="3055887" cy="400943"/>
          </a:xfrm>
          <a:prstGeom prst="rect">
            <a:avLst/>
          </a:prstGeom>
        </p:spPr>
        <p:txBody>
          <a:bodyPr lIns="0" tIns="0" rIns="0" bIns="0" rtlCol="0" anchor="t">
            <a:spAutoFit/>
          </a:bodyPr>
          <a:lstStyle/>
          <a:p>
            <a:pPr algn="l">
              <a:lnSpc>
                <a:spcPts val="3000"/>
              </a:lnSpc>
            </a:pPr>
            <a:r>
              <a:rPr lang="en-US" sz="2375" b="1">
                <a:solidFill>
                  <a:srgbClr val="403234"/>
                </a:solidFill>
                <a:latin typeface="Noto Serif Bold"/>
                <a:ea typeface="Noto Serif Bold"/>
                <a:cs typeface="Noto Serif Bold"/>
                <a:sym typeface="Noto Serif Bold"/>
              </a:rPr>
              <a:t>1850</a:t>
            </a:r>
          </a:p>
        </p:txBody>
      </p:sp>
      <p:sp>
        <p:nvSpPr>
          <p:cNvPr id="29" name="TextBox 29"/>
          <p:cNvSpPr txBox="1"/>
          <p:nvPr/>
        </p:nvSpPr>
        <p:spPr>
          <a:xfrm>
            <a:off x="9333160" y="3104257"/>
            <a:ext cx="7977039" cy="858441"/>
          </a:xfrm>
          <a:prstGeom prst="rect">
            <a:avLst/>
          </a:prstGeom>
        </p:spPr>
        <p:txBody>
          <a:bodyPr lIns="0" tIns="0" rIns="0" bIns="0" rtlCol="0" anchor="t">
            <a:spAutoFit/>
          </a:bodyPr>
          <a:lstStyle/>
          <a:p>
            <a:pPr algn="l">
              <a:lnSpc>
                <a:spcPts val="3062"/>
              </a:lnSpc>
            </a:pPr>
            <a:r>
              <a:rPr lang="en-US" sz="1874">
                <a:solidFill>
                  <a:srgbClr val="403234"/>
                </a:solidFill>
                <a:latin typeface="Noto Serif"/>
                <a:ea typeface="Noto Serif"/>
                <a:cs typeface="Noto Serif"/>
                <a:sym typeface="Noto Serif"/>
              </a:rPr>
              <a:t>Six-year-old West African boy abducted from his village and survived the "middle passage"</a:t>
            </a:r>
          </a:p>
        </p:txBody>
      </p:sp>
      <p:sp>
        <p:nvSpPr>
          <p:cNvPr id="30" name="TextBox 30"/>
          <p:cNvSpPr txBox="1"/>
          <p:nvPr/>
        </p:nvSpPr>
        <p:spPr>
          <a:xfrm>
            <a:off x="7927330" y="4554512"/>
            <a:ext cx="366564" cy="401091"/>
          </a:xfrm>
          <a:prstGeom prst="rect">
            <a:avLst/>
          </a:prstGeom>
        </p:spPr>
        <p:txBody>
          <a:bodyPr lIns="0" tIns="0" rIns="0" bIns="0" rtlCol="0" anchor="t">
            <a:spAutoFit/>
          </a:bodyPr>
          <a:lstStyle/>
          <a:p>
            <a:pPr algn="ctr">
              <a:lnSpc>
                <a:spcPts val="2874"/>
              </a:lnSpc>
            </a:pPr>
            <a:r>
              <a:rPr lang="en-US" sz="2874" b="1">
                <a:solidFill>
                  <a:srgbClr val="403234"/>
                </a:solidFill>
                <a:latin typeface="Noto Serif Bold"/>
                <a:ea typeface="Noto Serif Bold"/>
                <a:cs typeface="Noto Serif Bold"/>
                <a:sym typeface="Noto Serif Bold"/>
              </a:rPr>
              <a:t>2</a:t>
            </a:r>
          </a:p>
        </p:txBody>
      </p:sp>
      <p:sp>
        <p:nvSpPr>
          <p:cNvPr id="31" name="TextBox 31"/>
          <p:cNvSpPr txBox="1"/>
          <p:nvPr/>
        </p:nvSpPr>
        <p:spPr>
          <a:xfrm>
            <a:off x="9333160" y="4516488"/>
            <a:ext cx="3055887" cy="400943"/>
          </a:xfrm>
          <a:prstGeom prst="rect">
            <a:avLst/>
          </a:prstGeom>
        </p:spPr>
        <p:txBody>
          <a:bodyPr lIns="0" tIns="0" rIns="0" bIns="0" rtlCol="0" anchor="t">
            <a:spAutoFit/>
          </a:bodyPr>
          <a:lstStyle/>
          <a:p>
            <a:pPr algn="l">
              <a:lnSpc>
                <a:spcPts val="3000"/>
              </a:lnSpc>
            </a:pPr>
            <a:r>
              <a:rPr lang="en-US" sz="2375" b="1">
                <a:solidFill>
                  <a:srgbClr val="403234"/>
                </a:solidFill>
                <a:latin typeface="Noto Serif Bold"/>
                <a:ea typeface="Noto Serif Bold"/>
                <a:cs typeface="Noto Serif Bold"/>
                <a:sym typeface="Noto Serif Bold"/>
              </a:rPr>
              <a:t>1865</a:t>
            </a:r>
          </a:p>
        </p:txBody>
      </p:sp>
      <p:sp>
        <p:nvSpPr>
          <p:cNvPr id="32" name="TextBox 32"/>
          <p:cNvSpPr txBox="1"/>
          <p:nvPr/>
        </p:nvSpPr>
        <p:spPr>
          <a:xfrm>
            <a:off x="9333160" y="4987826"/>
            <a:ext cx="7977039" cy="858441"/>
          </a:xfrm>
          <a:prstGeom prst="rect">
            <a:avLst/>
          </a:prstGeom>
        </p:spPr>
        <p:txBody>
          <a:bodyPr lIns="0" tIns="0" rIns="0" bIns="0" rtlCol="0" anchor="t">
            <a:spAutoFit/>
          </a:bodyPr>
          <a:lstStyle/>
          <a:p>
            <a:pPr algn="l">
              <a:lnSpc>
                <a:spcPts val="3062"/>
              </a:lnSpc>
            </a:pPr>
            <a:r>
              <a:rPr lang="en-US" sz="1874">
                <a:solidFill>
                  <a:srgbClr val="403234"/>
                </a:solidFill>
                <a:latin typeface="Noto Serif"/>
                <a:ea typeface="Noto Serif"/>
                <a:cs typeface="Noto Serif"/>
                <a:sym typeface="Noto Serif"/>
              </a:rPr>
              <a:t>At age 21, freed from slavery by Union Lieutenant Williams, whose name he adopted</a:t>
            </a:r>
          </a:p>
        </p:txBody>
      </p:sp>
      <p:sp>
        <p:nvSpPr>
          <p:cNvPr id="33" name="TextBox 33"/>
          <p:cNvSpPr txBox="1"/>
          <p:nvPr/>
        </p:nvSpPr>
        <p:spPr>
          <a:xfrm>
            <a:off x="7927330" y="6438081"/>
            <a:ext cx="366564" cy="401091"/>
          </a:xfrm>
          <a:prstGeom prst="rect">
            <a:avLst/>
          </a:prstGeom>
        </p:spPr>
        <p:txBody>
          <a:bodyPr lIns="0" tIns="0" rIns="0" bIns="0" rtlCol="0" anchor="t">
            <a:spAutoFit/>
          </a:bodyPr>
          <a:lstStyle/>
          <a:p>
            <a:pPr algn="ctr">
              <a:lnSpc>
                <a:spcPts val="2874"/>
              </a:lnSpc>
            </a:pPr>
            <a:r>
              <a:rPr lang="en-US" sz="2874" b="1">
                <a:solidFill>
                  <a:srgbClr val="403234"/>
                </a:solidFill>
                <a:latin typeface="Noto Serif Bold"/>
                <a:ea typeface="Noto Serif Bold"/>
                <a:cs typeface="Noto Serif Bold"/>
                <a:sym typeface="Noto Serif Bold"/>
              </a:rPr>
              <a:t>3</a:t>
            </a:r>
          </a:p>
        </p:txBody>
      </p:sp>
      <p:sp>
        <p:nvSpPr>
          <p:cNvPr id="34" name="TextBox 34"/>
          <p:cNvSpPr txBox="1"/>
          <p:nvPr/>
        </p:nvSpPr>
        <p:spPr>
          <a:xfrm>
            <a:off x="9333160" y="6400056"/>
            <a:ext cx="3055887" cy="400942"/>
          </a:xfrm>
          <a:prstGeom prst="rect">
            <a:avLst/>
          </a:prstGeom>
        </p:spPr>
        <p:txBody>
          <a:bodyPr lIns="0" tIns="0" rIns="0" bIns="0" rtlCol="0" anchor="t">
            <a:spAutoFit/>
          </a:bodyPr>
          <a:lstStyle/>
          <a:p>
            <a:pPr algn="l">
              <a:lnSpc>
                <a:spcPts val="3000"/>
              </a:lnSpc>
            </a:pPr>
            <a:r>
              <a:rPr lang="en-US" sz="2375" b="1">
                <a:solidFill>
                  <a:srgbClr val="403234"/>
                </a:solidFill>
                <a:latin typeface="Noto Serif Bold"/>
                <a:ea typeface="Noto Serif Bold"/>
                <a:cs typeface="Noto Serif Bold"/>
                <a:sym typeface="Noto Serif Bold"/>
              </a:rPr>
              <a:t>1875</a:t>
            </a:r>
          </a:p>
        </p:txBody>
      </p:sp>
      <p:sp>
        <p:nvSpPr>
          <p:cNvPr id="35" name="TextBox 35"/>
          <p:cNvSpPr txBox="1"/>
          <p:nvPr/>
        </p:nvSpPr>
        <p:spPr>
          <a:xfrm>
            <a:off x="9333160" y="6871395"/>
            <a:ext cx="7977039" cy="858441"/>
          </a:xfrm>
          <a:prstGeom prst="rect">
            <a:avLst/>
          </a:prstGeom>
        </p:spPr>
        <p:txBody>
          <a:bodyPr lIns="0" tIns="0" rIns="0" bIns="0" rtlCol="0" anchor="t">
            <a:spAutoFit/>
          </a:bodyPr>
          <a:lstStyle/>
          <a:p>
            <a:pPr algn="l">
              <a:lnSpc>
                <a:spcPts val="3062"/>
              </a:lnSpc>
            </a:pPr>
            <a:r>
              <a:rPr lang="en-US" sz="1874">
                <a:solidFill>
                  <a:srgbClr val="403234"/>
                </a:solidFill>
                <a:latin typeface="Noto Serif"/>
                <a:ea typeface="Noto Serif"/>
                <a:cs typeface="Noto Serif"/>
                <a:sym typeface="Noto Serif"/>
              </a:rPr>
              <a:t>At age 31, married Patsy Murray (daughter of Cherokee mother Comfort and raised by John Robinson)</a:t>
            </a:r>
          </a:p>
        </p:txBody>
      </p:sp>
      <p:sp>
        <p:nvSpPr>
          <p:cNvPr id="36" name="TextBox 36"/>
          <p:cNvSpPr txBox="1"/>
          <p:nvPr/>
        </p:nvSpPr>
        <p:spPr>
          <a:xfrm>
            <a:off x="7927330" y="8321650"/>
            <a:ext cx="366564" cy="401091"/>
          </a:xfrm>
          <a:prstGeom prst="rect">
            <a:avLst/>
          </a:prstGeom>
        </p:spPr>
        <p:txBody>
          <a:bodyPr lIns="0" tIns="0" rIns="0" bIns="0" rtlCol="0" anchor="t">
            <a:spAutoFit/>
          </a:bodyPr>
          <a:lstStyle/>
          <a:p>
            <a:pPr algn="ctr">
              <a:lnSpc>
                <a:spcPts val="2874"/>
              </a:lnSpc>
            </a:pPr>
            <a:r>
              <a:rPr lang="en-US" sz="2874" b="1">
                <a:solidFill>
                  <a:srgbClr val="403234"/>
                </a:solidFill>
                <a:latin typeface="Noto Serif Bold"/>
                <a:ea typeface="Noto Serif Bold"/>
                <a:cs typeface="Noto Serif Bold"/>
                <a:sym typeface="Noto Serif Bold"/>
              </a:rPr>
              <a:t>4</a:t>
            </a:r>
          </a:p>
        </p:txBody>
      </p:sp>
      <p:sp>
        <p:nvSpPr>
          <p:cNvPr id="37" name="TextBox 37"/>
          <p:cNvSpPr txBox="1"/>
          <p:nvPr/>
        </p:nvSpPr>
        <p:spPr>
          <a:xfrm>
            <a:off x="9333160" y="8283625"/>
            <a:ext cx="3055887" cy="400942"/>
          </a:xfrm>
          <a:prstGeom prst="rect">
            <a:avLst/>
          </a:prstGeom>
        </p:spPr>
        <p:txBody>
          <a:bodyPr lIns="0" tIns="0" rIns="0" bIns="0" rtlCol="0" anchor="t">
            <a:spAutoFit/>
          </a:bodyPr>
          <a:lstStyle/>
          <a:p>
            <a:pPr algn="l">
              <a:lnSpc>
                <a:spcPts val="3000"/>
              </a:lnSpc>
            </a:pPr>
            <a:r>
              <a:rPr lang="en-US" sz="2375" b="1">
                <a:solidFill>
                  <a:srgbClr val="403234"/>
                </a:solidFill>
                <a:latin typeface="Noto Serif Bold"/>
                <a:ea typeface="Noto Serif Bold"/>
                <a:cs typeface="Noto Serif Bold"/>
                <a:sym typeface="Noto Serif Bold"/>
              </a:rPr>
              <a:t>1929</a:t>
            </a:r>
          </a:p>
        </p:txBody>
      </p:sp>
      <p:sp>
        <p:nvSpPr>
          <p:cNvPr id="38" name="TextBox 38"/>
          <p:cNvSpPr txBox="1"/>
          <p:nvPr/>
        </p:nvSpPr>
        <p:spPr>
          <a:xfrm>
            <a:off x="9333160" y="8754964"/>
            <a:ext cx="7977039" cy="858441"/>
          </a:xfrm>
          <a:prstGeom prst="rect">
            <a:avLst/>
          </a:prstGeom>
        </p:spPr>
        <p:txBody>
          <a:bodyPr lIns="0" tIns="0" rIns="0" bIns="0" rtlCol="0" anchor="t">
            <a:spAutoFit/>
          </a:bodyPr>
          <a:lstStyle/>
          <a:p>
            <a:pPr algn="l">
              <a:lnSpc>
                <a:spcPts val="3062"/>
              </a:lnSpc>
            </a:pPr>
            <a:r>
              <a:rPr lang="en-US" sz="1874">
                <a:solidFill>
                  <a:srgbClr val="403234"/>
                </a:solidFill>
                <a:latin typeface="Noto Serif"/>
                <a:ea typeface="Noto Serif"/>
                <a:cs typeface="Noto Serif"/>
                <a:sym typeface="Noto Serif"/>
              </a:rPr>
              <a:t>Passed away at age 85 after a life as a successful farmer and horse breeder</a:t>
            </a:r>
          </a:p>
        </p:txBody>
      </p:sp>
      <p:sp>
        <p:nvSpPr>
          <p:cNvPr id="39" name="Freeform 39"/>
          <p:cNvSpPr/>
          <p:nvPr/>
        </p:nvSpPr>
        <p:spPr>
          <a:xfrm>
            <a:off x="17173115" y="9222284"/>
            <a:ext cx="1114885" cy="1064716"/>
          </a:xfrm>
          <a:custGeom>
            <a:avLst/>
            <a:gdLst/>
            <a:ahLst/>
            <a:cxnLst/>
            <a:rect l="l" t="t" r="r" b="b"/>
            <a:pathLst>
              <a:path w="1114885" h="1064716">
                <a:moveTo>
                  <a:pt x="0" y="0"/>
                </a:moveTo>
                <a:lnTo>
                  <a:pt x="1114885" y="0"/>
                </a:lnTo>
                <a:lnTo>
                  <a:pt x="1114885" y="1064716"/>
                </a:lnTo>
                <a:lnTo>
                  <a:pt x="0" y="106471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2C2B3"/>
            </a:solidFill>
          </p:spPr>
          <p:txBody>
            <a:bodyPr/>
            <a:lstStyle/>
            <a:p>
              <a:endParaRPr lang="en-US"/>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8F5"/>
            </a:solidFill>
          </p:spPr>
          <p:txBody>
            <a:bodyPr/>
            <a:lstStyle/>
            <a:p>
              <a:endParaRPr lang="en-US"/>
            </a:p>
          </p:txBody>
        </p:sp>
      </p:grpSp>
      <p:sp>
        <p:nvSpPr>
          <p:cNvPr id="6" name="TextBox 6"/>
          <p:cNvSpPr txBox="1"/>
          <p:nvPr/>
        </p:nvSpPr>
        <p:spPr>
          <a:xfrm>
            <a:off x="992238" y="2037457"/>
            <a:ext cx="11568112" cy="784622"/>
          </a:xfrm>
          <a:prstGeom prst="rect">
            <a:avLst/>
          </a:prstGeom>
        </p:spPr>
        <p:txBody>
          <a:bodyPr lIns="0" tIns="0" rIns="0" bIns="0" rtlCol="0" anchor="t">
            <a:spAutoFit/>
          </a:bodyPr>
          <a:lstStyle/>
          <a:p>
            <a:pPr algn="l">
              <a:lnSpc>
                <a:spcPts val="6062"/>
              </a:lnSpc>
            </a:pPr>
            <a:r>
              <a:rPr lang="en-US" sz="4875" b="1">
                <a:solidFill>
                  <a:srgbClr val="450707"/>
                </a:solidFill>
                <a:latin typeface="Noto Serif Bold"/>
                <a:ea typeface="Noto Serif Bold"/>
                <a:cs typeface="Noto Serif Bold"/>
                <a:sym typeface="Noto Serif Bold"/>
              </a:rPr>
              <a:t>The First Family Union: John &amp; Patsy</a:t>
            </a:r>
          </a:p>
        </p:txBody>
      </p:sp>
      <p:sp>
        <p:nvSpPr>
          <p:cNvPr id="7" name="TextBox 7"/>
          <p:cNvSpPr txBox="1"/>
          <p:nvPr/>
        </p:nvSpPr>
        <p:spPr>
          <a:xfrm>
            <a:off x="992237" y="3322141"/>
            <a:ext cx="7849195" cy="2721119"/>
          </a:xfrm>
          <a:prstGeom prst="rect">
            <a:avLst/>
          </a:prstGeom>
        </p:spPr>
        <p:txBody>
          <a:bodyPr lIns="0" tIns="0" rIns="0" bIns="0" rtlCol="0" anchor="t">
            <a:spAutoFit/>
          </a:bodyPr>
          <a:lstStyle/>
          <a:p>
            <a:pPr algn="l">
              <a:lnSpc>
                <a:spcPts val="3608"/>
              </a:lnSpc>
            </a:pPr>
            <a:r>
              <a:rPr lang="en-US" sz="2237">
                <a:solidFill>
                  <a:srgbClr val="403234"/>
                </a:solidFill>
                <a:latin typeface="Noto Serif"/>
                <a:ea typeface="Noto Serif"/>
                <a:cs typeface="Noto Serif"/>
                <a:sym typeface="Noto Serif"/>
              </a:rPr>
              <a:t>John and Patsy Williams built a strong foundation for our family legacy. John was never a sharecropper but leased his land from the Neel brothers in Thomasville, Georgia. As a successful farmer and horse breeder, he provided for his growing family despite losing a leg to gangrene after stepping on a rusty nail.</a:t>
            </a:r>
          </a:p>
        </p:txBody>
      </p:sp>
      <p:sp>
        <p:nvSpPr>
          <p:cNvPr id="8" name="TextBox 8"/>
          <p:cNvSpPr txBox="1"/>
          <p:nvPr/>
        </p:nvSpPr>
        <p:spPr>
          <a:xfrm>
            <a:off x="1028700" y="6596881"/>
            <a:ext cx="7849195" cy="2263919"/>
          </a:xfrm>
          <a:prstGeom prst="rect">
            <a:avLst/>
          </a:prstGeom>
        </p:spPr>
        <p:txBody>
          <a:bodyPr lIns="0" tIns="0" rIns="0" bIns="0" rtlCol="0" anchor="t">
            <a:spAutoFit/>
          </a:bodyPr>
          <a:lstStyle/>
          <a:p>
            <a:pPr algn="l">
              <a:lnSpc>
                <a:spcPts val="3608"/>
              </a:lnSpc>
            </a:pPr>
            <a:r>
              <a:rPr lang="en-US" sz="2237">
                <a:solidFill>
                  <a:srgbClr val="403234"/>
                </a:solidFill>
                <a:latin typeface="Noto Serif"/>
                <a:ea typeface="Noto Serif"/>
                <a:cs typeface="Noto Serif"/>
                <a:sym typeface="Noto Serif"/>
              </a:rPr>
              <a:t>Together, they had nine children between 1871 and 1891, establishing the first branch of our family tree. Tragically, Patsy died in 1894 of unknown causes, possibly from a Yellow Fever outbreak or plague that followed US trade routes in the 1890s.</a:t>
            </a:r>
          </a:p>
        </p:txBody>
      </p:sp>
      <p:grpSp>
        <p:nvGrpSpPr>
          <p:cNvPr id="9" name="Group 9"/>
          <p:cNvGrpSpPr/>
          <p:nvPr/>
        </p:nvGrpSpPr>
        <p:grpSpPr>
          <a:xfrm>
            <a:off x="9441805" y="3458915"/>
            <a:ext cx="7877770" cy="4516339"/>
            <a:chOff x="0" y="0"/>
            <a:chExt cx="10503693" cy="6021785"/>
          </a:xfrm>
        </p:grpSpPr>
        <p:sp>
          <p:nvSpPr>
            <p:cNvPr id="10" name="Freeform 10"/>
            <p:cNvSpPr/>
            <p:nvPr/>
          </p:nvSpPr>
          <p:spPr>
            <a:xfrm>
              <a:off x="0" y="0"/>
              <a:ext cx="10503789" cy="6021832"/>
            </a:xfrm>
            <a:custGeom>
              <a:avLst/>
              <a:gdLst/>
              <a:ahLst/>
              <a:cxnLst/>
              <a:rect l="l" t="t" r="r" b="b"/>
              <a:pathLst>
                <a:path w="10503789" h="6021832">
                  <a:moveTo>
                    <a:pt x="0" y="68707"/>
                  </a:moveTo>
                  <a:cubicBezTo>
                    <a:pt x="0" y="30734"/>
                    <a:pt x="30861" y="0"/>
                    <a:pt x="68834" y="0"/>
                  </a:cubicBezTo>
                  <a:lnTo>
                    <a:pt x="10434955" y="0"/>
                  </a:lnTo>
                  <a:lnTo>
                    <a:pt x="10434955" y="19050"/>
                  </a:lnTo>
                  <a:lnTo>
                    <a:pt x="10434955" y="0"/>
                  </a:lnTo>
                  <a:cubicBezTo>
                    <a:pt x="10472928" y="0"/>
                    <a:pt x="10503789" y="30734"/>
                    <a:pt x="10503789" y="68707"/>
                  </a:cubicBezTo>
                  <a:lnTo>
                    <a:pt x="10484739" y="68707"/>
                  </a:lnTo>
                  <a:lnTo>
                    <a:pt x="10503789" y="68707"/>
                  </a:lnTo>
                  <a:lnTo>
                    <a:pt x="10503789" y="5953125"/>
                  </a:lnTo>
                  <a:lnTo>
                    <a:pt x="10484739" y="5953125"/>
                  </a:lnTo>
                  <a:lnTo>
                    <a:pt x="10503789" y="5953125"/>
                  </a:lnTo>
                  <a:cubicBezTo>
                    <a:pt x="10503789" y="5991098"/>
                    <a:pt x="10472928" y="6021832"/>
                    <a:pt x="10434955" y="6021832"/>
                  </a:cubicBezTo>
                  <a:lnTo>
                    <a:pt x="10434955" y="6002782"/>
                  </a:lnTo>
                  <a:lnTo>
                    <a:pt x="10434955" y="6021832"/>
                  </a:lnTo>
                  <a:lnTo>
                    <a:pt x="68834" y="6021832"/>
                  </a:lnTo>
                  <a:lnTo>
                    <a:pt x="68834" y="6002782"/>
                  </a:lnTo>
                  <a:lnTo>
                    <a:pt x="68834" y="6021832"/>
                  </a:lnTo>
                  <a:cubicBezTo>
                    <a:pt x="30861" y="6021832"/>
                    <a:pt x="0" y="5991098"/>
                    <a:pt x="0" y="5953125"/>
                  </a:cubicBezTo>
                  <a:lnTo>
                    <a:pt x="0" y="68707"/>
                  </a:lnTo>
                  <a:lnTo>
                    <a:pt x="19050" y="68707"/>
                  </a:lnTo>
                  <a:lnTo>
                    <a:pt x="0" y="68707"/>
                  </a:lnTo>
                  <a:moveTo>
                    <a:pt x="38100" y="68707"/>
                  </a:moveTo>
                  <a:lnTo>
                    <a:pt x="38100" y="5953125"/>
                  </a:lnTo>
                  <a:lnTo>
                    <a:pt x="19050" y="5953125"/>
                  </a:lnTo>
                  <a:lnTo>
                    <a:pt x="38100" y="5953125"/>
                  </a:lnTo>
                  <a:cubicBezTo>
                    <a:pt x="38100" y="5969889"/>
                    <a:pt x="51816" y="5983732"/>
                    <a:pt x="68834" y="5983732"/>
                  </a:cubicBezTo>
                  <a:lnTo>
                    <a:pt x="10434955" y="5983732"/>
                  </a:lnTo>
                  <a:cubicBezTo>
                    <a:pt x="10451974" y="5983732"/>
                    <a:pt x="10465689" y="5970016"/>
                    <a:pt x="10465689" y="5953125"/>
                  </a:cubicBezTo>
                  <a:lnTo>
                    <a:pt x="10465689" y="68707"/>
                  </a:lnTo>
                  <a:cubicBezTo>
                    <a:pt x="10465689" y="51943"/>
                    <a:pt x="10451974" y="38100"/>
                    <a:pt x="10434955" y="38100"/>
                  </a:cubicBezTo>
                  <a:lnTo>
                    <a:pt x="68834" y="38100"/>
                  </a:lnTo>
                  <a:lnTo>
                    <a:pt x="68834" y="19050"/>
                  </a:lnTo>
                  <a:lnTo>
                    <a:pt x="68834" y="38100"/>
                  </a:lnTo>
                  <a:cubicBezTo>
                    <a:pt x="51816" y="38100"/>
                    <a:pt x="38100" y="51816"/>
                    <a:pt x="38100" y="68707"/>
                  </a:cubicBezTo>
                  <a:close/>
                </a:path>
              </a:pathLst>
            </a:custGeom>
            <a:solidFill>
              <a:srgbClr val="786A6C"/>
            </a:solidFill>
          </p:spPr>
          <p:txBody>
            <a:bodyPr/>
            <a:lstStyle/>
            <a:p>
              <a:endParaRPr lang="en-US"/>
            </a:p>
          </p:txBody>
        </p:sp>
      </p:grpSp>
      <p:sp>
        <p:nvSpPr>
          <p:cNvPr id="11" name="TextBox 11"/>
          <p:cNvSpPr txBox="1"/>
          <p:nvPr/>
        </p:nvSpPr>
        <p:spPr>
          <a:xfrm>
            <a:off x="9732615" y="3759250"/>
            <a:ext cx="3666828" cy="378173"/>
          </a:xfrm>
          <a:prstGeom prst="rect">
            <a:avLst/>
          </a:prstGeom>
        </p:spPr>
        <p:txBody>
          <a:bodyPr lIns="0" tIns="0" rIns="0" bIns="0" rtlCol="0" anchor="t">
            <a:spAutoFit/>
          </a:bodyPr>
          <a:lstStyle/>
          <a:p>
            <a:pPr algn="l">
              <a:lnSpc>
                <a:spcPts val="2999"/>
              </a:lnSpc>
            </a:pPr>
            <a:r>
              <a:rPr lang="en-US" sz="2437" b="1">
                <a:solidFill>
                  <a:srgbClr val="403234"/>
                </a:solidFill>
                <a:latin typeface="Noto Serif Bold"/>
                <a:ea typeface="Noto Serif Bold"/>
                <a:cs typeface="Noto Serif Bold"/>
                <a:sym typeface="Noto Serif Bold"/>
              </a:rPr>
              <a:t>John &amp; Patsy's Children</a:t>
            </a:r>
          </a:p>
        </p:txBody>
      </p:sp>
      <p:sp>
        <p:nvSpPr>
          <p:cNvPr id="12" name="TextBox 12"/>
          <p:cNvSpPr txBox="1"/>
          <p:nvPr/>
        </p:nvSpPr>
        <p:spPr>
          <a:xfrm>
            <a:off x="9732615" y="4299645"/>
            <a:ext cx="7296150" cy="482650"/>
          </a:xfrm>
          <a:prstGeom prst="rect">
            <a:avLst/>
          </a:prstGeom>
        </p:spPr>
        <p:txBody>
          <a:bodyPr lIns="0" tIns="0" rIns="0" bIns="0" rtlCol="0" anchor="t">
            <a:spAutoFit/>
          </a:bodyPr>
          <a:lstStyle/>
          <a:p>
            <a:pPr marL="292199" lvl="1" indent="-146100" algn="l">
              <a:lnSpc>
                <a:spcPts val="3125"/>
              </a:lnSpc>
              <a:buFont typeface="Arial"/>
              <a:buChar char="•"/>
            </a:pPr>
            <a:r>
              <a:rPr lang="en-US" sz="1937">
                <a:solidFill>
                  <a:srgbClr val="403234"/>
                </a:solidFill>
                <a:latin typeface="Noto Serif"/>
                <a:ea typeface="Noto Serif"/>
                <a:cs typeface="Noto Serif"/>
                <a:sym typeface="Noto Serif"/>
              </a:rPr>
              <a:t>Colonel Williams</a:t>
            </a:r>
          </a:p>
        </p:txBody>
      </p:sp>
      <p:sp>
        <p:nvSpPr>
          <p:cNvPr id="13" name="TextBox 13"/>
          <p:cNvSpPr txBox="1"/>
          <p:nvPr/>
        </p:nvSpPr>
        <p:spPr>
          <a:xfrm>
            <a:off x="9732615" y="4783336"/>
            <a:ext cx="7296150" cy="482650"/>
          </a:xfrm>
          <a:prstGeom prst="rect">
            <a:avLst/>
          </a:prstGeom>
        </p:spPr>
        <p:txBody>
          <a:bodyPr lIns="0" tIns="0" rIns="0" bIns="0" rtlCol="0" anchor="t">
            <a:spAutoFit/>
          </a:bodyPr>
          <a:lstStyle/>
          <a:p>
            <a:pPr marL="292199" lvl="1" indent="-146100" algn="l">
              <a:lnSpc>
                <a:spcPts val="3125"/>
              </a:lnSpc>
              <a:buFont typeface="Arial"/>
              <a:buChar char="•"/>
            </a:pPr>
            <a:r>
              <a:rPr lang="en-US" sz="1937">
                <a:solidFill>
                  <a:srgbClr val="403234"/>
                </a:solidFill>
                <a:latin typeface="Noto Serif"/>
                <a:ea typeface="Noto Serif"/>
                <a:cs typeface="Noto Serif"/>
                <a:sym typeface="Noto Serif"/>
              </a:rPr>
              <a:t>Chestina Williams Robinson Hayes</a:t>
            </a:r>
          </a:p>
        </p:txBody>
      </p:sp>
      <p:sp>
        <p:nvSpPr>
          <p:cNvPr id="14" name="TextBox 14"/>
          <p:cNvSpPr txBox="1"/>
          <p:nvPr/>
        </p:nvSpPr>
        <p:spPr>
          <a:xfrm>
            <a:off x="9732615" y="5267027"/>
            <a:ext cx="7296150" cy="482650"/>
          </a:xfrm>
          <a:prstGeom prst="rect">
            <a:avLst/>
          </a:prstGeom>
        </p:spPr>
        <p:txBody>
          <a:bodyPr lIns="0" tIns="0" rIns="0" bIns="0" rtlCol="0" anchor="t">
            <a:spAutoFit/>
          </a:bodyPr>
          <a:lstStyle/>
          <a:p>
            <a:pPr marL="292199" lvl="1" indent="-146100" algn="l">
              <a:lnSpc>
                <a:spcPts val="3125"/>
              </a:lnSpc>
              <a:buFont typeface="Arial"/>
              <a:buChar char="•"/>
            </a:pPr>
            <a:r>
              <a:rPr lang="en-US" sz="1937">
                <a:solidFill>
                  <a:srgbClr val="403234"/>
                </a:solidFill>
                <a:latin typeface="Noto Serif"/>
                <a:ea typeface="Noto Serif"/>
                <a:cs typeface="Noto Serif"/>
                <a:sym typeface="Noto Serif"/>
              </a:rPr>
              <a:t>Mary Jane Williams Hunter Livingston</a:t>
            </a:r>
          </a:p>
        </p:txBody>
      </p:sp>
      <p:sp>
        <p:nvSpPr>
          <p:cNvPr id="15" name="TextBox 15"/>
          <p:cNvSpPr txBox="1"/>
          <p:nvPr/>
        </p:nvSpPr>
        <p:spPr>
          <a:xfrm>
            <a:off x="9732615" y="5750719"/>
            <a:ext cx="7296150" cy="482650"/>
          </a:xfrm>
          <a:prstGeom prst="rect">
            <a:avLst/>
          </a:prstGeom>
        </p:spPr>
        <p:txBody>
          <a:bodyPr lIns="0" tIns="0" rIns="0" bIns="0" rtlCol="0" anchor="t">
            <a:spAutoFit/>
          </a:bodyPr>
          <a:lstStyle/>
          <a:p>
            <a:pPr marL="292199" lvl="1" indent="-146100" algn="l">
              <a:lnSpc>
                <a:spcPts val="3125"/>
              </a:lnSpc>
              <a:buFont typeface="Arial"/>
              <a:buChar char="•"/>
            </a:pPr>
            <a:r>
              <a:rPr lang="en-US" sz="1937">
                <a:solidFill>
                  <a:srgbClr val="403234"/>
                </a:solidFill>
                <a:latin typeface="Noto Serif"/>
                <a:ea typeface="Noto Serif"/>
                <a:cs typeface="Noto Serif"/>
                <a:sym typeface="Noto Serif"/>
              </a:rPr>
              <a:t>Judge Williams</a:t>
            </a:r>
          </a:p>
        </p:txBody>
      </p:sp>
      <p:sp>
        <p:nvSpPr>
          <p:cNvPr id="16" name="TextBox 16"/>
          <p:cNvSpPr txBox="1"/>
          <p:nvPr/>
        </p:nvSpPr>
        <p:spPr>
          <a:xfrm>
            <a:off x="9732615" y="6234410"/>
            <a:ext cx="7296150" cy="482650"/>
          </a:xfrm>
          <a:prstGeom prst="rect">
            <a:avLst/>
          </a:prstGeom>
        </p:spPr>
        <p:txBody>
          <a:bodyPr lIns="0" tIns="0" rIns="0" bIns="0" rtlCol="0" anchor="t">
            <a:spAutoFit/>
          </a:bodyPr>
          <a:lstStyle/>
          <a:p>
            <a:pPr marL="292199" lvl="1" indent="-146100" algn="l">
              <a:lnSpc>
                <a:spcPts val="3125"/>
              </a:lnSpc>
              <a:buFont typeface="Arial"/>
              <a:buChar char="•"/>
            </a:pPr>
            <a:r>
              <a:rPr lang="en-US" sz="1937">
                <a:solidFill>
                  <a:srgbClr val="403234"/>
                </a:solidFill>
                <a:latin typeface="Noto Serif"/>
                <a:ea typeface="Noto Serif"/>
                <a:cs typeface="Noto Serif"/>
                <a:sym typeface="Noto Serif"/>
              </a:rPr>
              <a:t>Arthur Williams (died young)</a:t>
            </a:r>
          </a:p>
        </p:txBody>
      </p:sp>
      <p:sp>
        <p:nvSpPr>
          <p:cNvPr id="17" name="TextBox 17"/>
          <p:cNvSpPr txBox="1"/>
          <p:nvPr/>
        </p:nvSpPr>
        <p:spPr>
          <a:xfrm>
            <a:off x="9732615" y="6718101"/>
            <a:ext cx="7296150" cy="482650"/>
          </a:xfrm>
          <a:prstGeom prst="rect">
            <a:avLst/>
          </a:prstGeom>
        </p:spPr>
        <p:txBody>
          <a:bodyPr lIns="0" tIns="0" rIns="0" bIns="0" rtlCol="0" anchor="t">
            <a:spAutoFit/>
          </a:bodyPr>
          <a:lstStyle/>
          <a:p>
            <a:pPr marL="292199" lvl="1" indent="-146100" algn="l">
              <a:lnSpc>
                <a:spcPts val="3125"/>
              </a:lnSpc>
              <a:buFont typeface="Arial"/>
              <a:buChar char="•"/>
            </a:pPr>
            <a:r>
              <a:rPr lang="en-US" sz="1937">
                <a:solidFill>
                  <a:srgbClr val="403234"/>
                </a:solidFill>
                <a:latin typeface="Noto Serif"/>
                <a:ea typeface="Noto Serif"/>
                <a:cs typeface="Noto Serif"/>
                <a:sym typeface="Noto Serif"/>
              </a:rPr>
              <a:t>Rev. Samuel "Lovelace" Williams</a:t>
            </a:r>
          </a:p>
        </p:txBody>
      </p:sp>
      <p:sp>
        <p:nvSpPr>
          <p:cNvPr id="18" name="TextBox 18"/>
          <p:cNvSpPr txBox="1"/>
          <p:nvPr/>
        </p:nvSpPr>
        <p:spPr>
          <a:xfrm>
            <a:off x="9732615" y="7201792"/>
            <a:ext cx="7296150" cy="482650"/>
          </a:xfrm>
          <a:prstGeom prst="rect">
            <a:avLst/>
          </a:prstGeom>
        </p:spPr>
        <p:txBody>
          <a:bodyPr lIns="0" tIns="0" rIns="0" bIns="0" rtlCol="0" anchor="t">
            <a:spAutoFit/>
          </a:bodyPr>
          <a:lstStyle/>
          <a:p>
            <a:pPr marL="292199" lvl="1" indent="-146100" algn="l">
              <a:lnSpc>
                <a:spcPts val="3125"/>
              </a:lnSpc>
              <a:buFont typeface="Arial"/>
              <a:buChar char="•"/>
            </a:pPr>
            <a:r>
              <a:rPr lang="en-US" sz="1937">
                <a:solidFill>
                  <a:srgbClr val="403234"/>
                </a:solidFill>
                <a:latin typeface="Noto Serif"/>
                <a:ea typeface="Noto Serif"/>
                <a:cs typeface="Noto Serif"/>
                <a:sym typeface="Noto Serif"/>
              </a:rPr>
              <a:t>Callie Williams (died at five)</a:t>
            </a:r>
          </a:p>
        </p:txBody>
      </p:sp>
      <p:sp>
        <p:nvSpPr>
          <p:cNvPr id="19" name="Freeform 19"/>
          <p:cNvSpPr/>
          <p:nvPr/>
        </p:nvSpPr>
        <p:spPr>
          <a:xfrm>
            <a:off x="17173115" y="9222284"/>
            <a:ext cx="1114885" cy="1064716"/>
          </a:xfrm>
          <a:custGeom>
            <a:avLst/>
            <a:gdLst/>
            <a:ahLst/>
            <a:cxnLst/>
            <a:rect l="l" t="t" r="r" b="b"/>
            <a:pathLst>
              <a:path w="1114885" h="1064716">
                <a:moveTo>
                  <a:pt x="0" y="0"/>
                </a:moveTo>
                <a:lnTo>
                  <a:pt x="1114885" y="0"/>
                </a:lnTo>
                <a:lnTo>
                  <a:pt x="1114885" y="1064716"/>
                </a:lnTo>
                <a:lnTo>
                  <a:pt x="0" y="1064716"/>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2C2B3"/>
            </a:solidFill>
          </p:spPr>
          <p:txBody>
            <a:bodyPr/>
            <a:lstStyle/>
            <a:p>
              <a:endParaRPr lang="en-US"/>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8F5"/>
            </a:solidFill>
          </p:spPr>
          <p:txBody>
            <a:bodyPr/>
            <a:lstStyle/>
            <a:p>
              <a:endParaRPr lang="en-US"/>
            </a:p>
          </p:txBody>
        </p:sp>
      </p:grpSp>
      <p:grpSp>
        <p:nvGrpSpPr>
          <p:cNvPr id="6" name="Group 6"/>
          <p:cNvGrpSpPr>
            <a:grpSpLocks noChangeAspect="1"/>
          </p:cNvGrpSpPr>
          <p:nvPr/>
        </p:nvGrpSpPr>
        <p:grpSpPr>
          <a:xfrm>
            <a:off x="0" y="0"/>
            <a:ext cx="6858000" cy="10287000"/>
            <a:chOff x="0" y="0"/>
            <a:chExt cx="9144000" cy="13716000"/>
          </a:xfrm>
        </p:grpSpPr>
        <p:sp>
          <p:nvSpPr>
            <p:cNvPr id="7" name="Freeform 7" descr="preencoded.png"/>
            <p:cNvSpPr/>
            <p:nvPr/>
          </p:nvSpPr>
          <p:spPr>
            <a:xfrm>
              <a:off x="0" y="0"/>
              <a:ext cx="9144000" cy="13716000"/>
            </a:xfrm>
            <a:custGeom>
              <a:avLst/>
              <a:gdLst/>
              <a:ahLst/>
              <a:cxnLst/>
              <a:rect l="l" t="t" r="r" b="b"/>
              <a:pathLst>
                <a:path w="9144000" h="13716000">
                  <a:moveTo>
                    <a:pt x="0" y="0"/>
                  </a:moveTo>
                  <a:lnTo>
                    <a:pt x="9144000" y="0"/>
                  </a:lnTo>
                  <a:lnTo>
                    <a:pt x="9144000" y="13716000"/>
                  </a:lnTo>
                  <a:lnTo>
                    <a:pt x="0" y="13716000"/>
                  </a:lnTo>
                  <a:lnTo>
                    <a:pt x="0" y="0"/>
                  </a:lnTo>
                  <a:close/>
                </a:path>
              </a:pathLst>
            </a:custGeom>
            <a:blipFill>
              <a:blip r:embed="rId3"/>
              <a:stretch>
                <a:fillRect/>
              </a:stretch>
            </a:blipFill>
          </p:spPr>
          <p:txBody>
            <a:bodyPr/>
            <a:lstStyle/>
            <a:p>
              <a:endParaRPr lang="en-US"/>
            </a:p>
          </p:txBody>
        </p:sp>
      </p:grpSp>
      <p:sp>
        <p:nvSpPr>
          <p:cNvPr id="8" name="TextBox 8"/>
          <p:cNvSpPr txBox="1"/>
          <p:nvPr/>
        </p:nvSpPr>
        <p:spPr>
          <a:xfrm>
            <a:off x="7850237" y="1257895"/>
            <a:ext cx="9445526" cy="1506720"/>
          </a:xfrm>
          <a:prstGeom prst="rect">
            <a:avLst/>
          </a:prstGeom>
        </p:spPr>
        <p:txBody>
          <a:bodyPr lIns="0" tIns="0" rIns="0" bIns="0" rtlCol="0" anchor="t">
            <a:spAutoFit/>
          </a:bodyPr>
          <a:lstStyle/>
          <a:p>
            <a:pPr algn="l">
              <a:lnSpc>
                <a:spcPts val="6059"/>
              </a:lnSpc>
            </a:pPr>
            <a:r>
              <a:rPr lang="en-US" sz="4875" b="1">
                <a:solidFill>
                  <a:srgbClr val="450707"/>
                </a:solidFill>
                <a:latin typeface="Noto Serif Bold"/>
                <a:ea typeface="Noto Serif Bold"/>
                <a:cs typeface="Noto Serif Bold"/>
                <a:sym typeface="Noto Serif Bold"/>
              </a:rPr>
              <a:t>The Extended Family: </a:t>
            </a:r>
          </a:p>
          <a:p>
            <a:pPr algn="l">
              <a:lnSpc>
                <a:spcPts val="6062"/>
              </a:lnSpc>
            </a:pPr>
            <a:r>
              <a:rPr lang="en-US" sz="4875" b="1">
                <a:solidFill>
                  <a:srgbClr val="450707"/>
                </a:solidFill>
                <a:latin typeface="Noto Serif Bold"/>
                <a:ea typeface="Noto Serif Bold"/>
                <a:cs typeface="Noto Serif Bold"/>
                <a:sym typeface="Noto Serif Bold"/>
              </a:rPr>
              <a:t>Alex &amp; Jennie</a:t>
            </a:r>
          </a:p>
        </p:txBody>
      </p:sp>
      <p:sp>
        <p:nvSpPr>
          <p:cNvPr id="9" name="TextBox 9"/>
          <p:cNvSpPr txBox="1"/>
          <p:nvPr/>
        </p:nvSpPr>
        <p:spPr>
          <a:xfrm>
            <a:off x="7850238" y="3327201"/>
            <a:ext cx="4420195" cy="3402637"/>
          </a:xfrm>
          <a:prstGeom prst="rect">
            <a:avLst/>
          </a:prstGeom>
        </p:spPr>
        <p:txBody>
          <a:bodyPr lIns="0" tIns="0" rIns="0" bIns="0" rtlCol="0" anchor="t">
            <a:spAutoFit/>
          </a:bodyPr>
          <a:lstStyle/>
          <a:p>
            <a:pPr algn="l">
              <a:lnSpc>
                <a:spcPts val="3447"/>
              </a:lnSpc>
            </a:pPr>
            <a:r>
              <a:rPr lang="en-US" sz="2137">
                <a:solidFill>
                  <a:srgbClr val="403234"/>
                </a:solidFill>
                <a:latin typeface="Noto Serif"/>
                <a:ea typeface="Noto Serif"/>
                <a:cs typeface="Noto Serif"/>
                <a:sym typeface="Noto Serif"/>
              </a:rPr>
              <a:t>Patsy's brother Alex Farmer married Jennie Patton on March 5, 1880. Jennie was born in 1856 to Silva Patton of Tennessee, with her father unknown. The families lived near one another as farmers, creating a close-knit community.</a:t>
            </a:r>
          </a:p>
        </p:txBody>
      </p:sp>
      <p:sp>
        <p:nvSpPr>
          <p:cNvPr id="10" name="TextBox 10"/>
          <p:cNvSpPr txBox="1"/>
          <p:nvPr/>
        </p:nvSpPr>
        <p:spPr>
          <a:xfrm>
            <a:off x="7850238" y="6912099"/>
            <a:ext cx="4420195" cy="2974012"/>
          </a:xfrm>
          <a:prstGeom prst="rect">
            <a:avLst/>
          </a:prstGeom>
        </p:spPr>
        <p:txBody>
          <a:bodyPr lIns="0" tIns="0" rIns="0" bIns="0" rtlCol="0" anchor="t">
            <a:spAutoFit/>
          </a:bodyPr>
          <a:lstStyle/>
          <a:p>
            <a:pPr algn="l">
              <a:lnSpc>
                <a:spcPts val="3447"/>
              </a:lnSpc>
            </a:pPr>
            <a:r>
              <a:rPr lang="en-US" sz="2137">
                <a:solidFill>
                  <a:srgbClr val="403234"/>
                </a:solidFill>
                <a:latin typeface="Noto Serif"/>
                <a:ea typeface="Noto Serif"/>
                <a:cs typeface="Noto Serif"/>
                <a:sym typeface="Noto Serif"/>
              </a:rPr>
              <a:t>Alex and Jennie had seven children between 1872 and 1892 (some born before their marriage). Sadly, Alex died not long after his sister Patsy, possibly from the same outbreak that claimed her life.</a:t>
            </a:r>
          </a:p>
        </p:txBody>
      </p:sp>
      <p:grpSp>
        <p:nvGrpSpPr>
          <p:cNvPr id="11" name="Group 11"/>
          <p:cNvGrpSpPr/>
          <p:nvPr/>
        </p:nvGrpSpPr>
        <p:grpSpPr>
          <a:xfrm>
            <a:off x="12870805" y="3454450"/>
            <a:ext cx="4448770" cy="4913262"/>
            <a:chOff x="0" y="0"/>
            <a:chExt cx="5931693" cy="6551017"/>
          </a:xfrm>
        </p:grpSpPr>
        <p:sp>
          <p:nvSpPr>
            <p:cNvPr id="12" name="Freeform 12"/>
            <p:cNvSpPr/>
            <p:nvPr/>
          </p:nvSpPr>
          <p:spPr>
            <a:xfrm>
              <a:off x="0" y="0"/>
              <a:ext cx="5931789" cy="6551041"/>
            </a:xfrm>
            <a:custGeom>
              <a:avLst/>
              <a:gdLst/>
              <a:ahLst/>
              <a:cxnLst/>
              <a:rect l="l" t="t" r="r" b="b"/>
              <a:pathLst>
                <a:path w="5931789" h="6551041">
                  <a:moveTo>
                    <a:pt x="0" y="68707"/>
                  </a:moveTo>
                  <a:cubicBezTo>
                    <a:pt x="0" y="30734"/>
                    <a:pt x="30734" y="0"/>
                    <a:pt x="68707" y="0"/>
                  </a:cubicBezTo>
                  <a:lnTo>
                    <a:pt x="5863082" y="0"/>
                  </a:lnTo>
                  <a:lnTo>
                    <a:pt x="5863082" y="19050"/>
                  </a:lnTo>
                  <a:lnTo>
                    <a:pt x="5863082" y="0"/>
                  </a:lnTo>
                  <a:cubicBezTo>
                    <a:pt x="5901055" y="0"/>
                    <a:pt x="5931789" y="30734"/>
                    <a:pt x="5931789" y="68707"/>
                  </a:cubicBezTo>
                  <a:lnTo>
                    <a:pt x="5912739" y="68707"/>
                  </a:lnTo>
                  <a:lnTo>
                    <a:pt x="5931789" y="68707"/>
                  </a:lnTo>
                  <a:lnTo>
                    <a:pt x="5931789" y="6482334"/>
                  </a:lnTo>
                  <a:lnTo>
                    <a:pt x="5912739" y="6482334"/>
                  </a:lnTo>
                  <a:lnTo>
                    <a:pt x="5931789" y="6482334"/>
                  </a:lnTo>
                  <a:cubicBezTo>
                    <a:pt x="5931789" y="6520307"/>
                    <a:pt x="5901055" y="6551041"/>
                    <a:pt x="5863082" y="6551041"/>
                  </a:cubicBezTo>
                  <a:lnTo>
                    <a:pt x="5863082" y="6531991"/>
                  </a:lnTo>
                  <a:lnTo>
                    <a:pt x="5863082" y="6551041"/>
                  </a:lnTo>
                  <a:lnTo>
                    <a:pt x="68707" y="6551041"/>
                  </a:lnTo>
                  <a:lnTo>
                    <a:pt x="68707" y="6531991"/>
                  </a:lnTo>
                  <a:lnTo>
                    <a:pt x="68707" y="6551041"/>
                  </a:lnTo>
                  <a:cubicBezTo>
                    <a:pt x="30734" y="6551041"/>
                    <a:pt x="0" y="6520307"/>
                    <a:pt x="0" y="6482334"/>
                  </a:cubicBezTo>
                  <a:lnTo>
                    <a:pt x="0" y="68707"/>
                  </a:lnTo>
                  <a:lnTo>
                    <a:pt x="19050" y="68707"/>
                  </a:lnTo>
                  <a:lnTo>
                    <a:pt x="0" y="68707"/>
                  </a:lnTo>
                  <a:moveTo>
                    <a:pt x="38100" y="68707"/>
                  </a:moveTo>
                  <a:lnTo>
                    <a:pt x="38100" y="6482334"/>
                  </a:lnTo>
                  <a:lnTo>
                    <a:pt x="19050" y="6482334"/>
                  </a:lnTo>
                  <a:lnTo>
                    <a:pt x="38100" y="6482334"/>
                  </a:lnTo>
                  <a:cubicBezTo>
                    <a:pt x="38100" y="6499225"/>
                    <a:pt x="51816" y="6512941"/>
                    <a:pt x="68707" y="6512941"/>
                  </a:cubicBezTo>
                  <a:lnTo>
                    <a:pt x="5863082" y="6512941"/>
                  </a:lnTo>
                  <a:cubicBezTo>
                    <a:pt x="5879973" y="6512941"/>
                    <a:pt x="5893689" y="6499225"/>
                    <a:pt x="5893689" y="6482334"/>
                  </a:cubicBezTo>
                  <a:lnTo>
                    <a:pt x="5893689" y="68707"/>
                  </a:lnTo>
                  <a:cubicBezTo>
                    <a:pt x="5893689" y="51816"/>
                    <a:pt x="5879973" y="38100"/>
                    <a:pt x="5863082" y="38100"/>
                  </a:cubicBezTo>
                  <a:lnTo>
                    <a:pt x="68707" y="38100"/>
                  </a:lnTo>
                  <a:lnTo>
                    <a:pt x="68707" y="19050"/>
                  </a:lnTo>
                  <a:lnTo>
                    <a:pt x="68707" y="38100"/>
                  </a:lnTo>
                  <a:cubicBezTo>
                    <a:pt x="51816" y="38100"/>
                    <a:pt x="38100" y="51816"/>
                    <a:pt x="38100" y="68707"/>
                  </a:cubicBezTo>
                  <a:close/>
                </a:path>
              </a:pathLst>
            </a:custGeom>
            <a:solidFill>
              <a:srgbClr val="786A6C"/>
            </a:solidFill>
          </p:spPr>
          <p:txBody>
            <a:bodyPr/>
            <a:lstStyle/>
            <a:p>
              <a:endParaRPr lang="en-US"/>
            </a:p>
          </p:txBody>
        </p:sp>
      </p:grpSp>
      <p:sp>
        <p:nvSpPr>
          <p:cNvPr id="13" name="TextBox 13"/>
          <p:cNvSpPr txBox="1"/>
          <p:nvPr/>
        </p:nvSpPr>
        <p:spPr>
          <a:xfrm>
            <a:off x="13161615" y="3754785"/>
            <a:ext cx="4011500" cy="352425"/>
          </a:xfrm>
          <a:prstGeom prst="rect">
            <a:avLst/>
          </a:prstGeom>
        </p:spPr>
        <p:txBody>
          <a:bodyPr lIns="0" tIns="0" rIns="0" bIns="0" rtlCol="0" anchor="t">
            <a:spAutoFit/>
          </a:bodyPr>
          <a:lstStyle/>
          <a:p>
            <a:pPr algn="l">
              <a:lnSpc>
                <a:spcPts val="2999"/>
              </a:lnSpc>
            </a:pPr>
            <a:r>
              <a:rPr lang="en-US" sz="2437" b="1">
                <a:solidFill>
                  <a:srgbClr val="403234"/>
                </a:solidFill>
                <a:latin typeface="Noto Serif Bold"/>
                <a:ea typeface="Noto Serif Bold"/>
                <a:cs typeface="Noto Serif Bold"/>
                <a:sym typeface="Noto Serif Bold"/>
              </a:rPr>
              <a:t>Alex &amp; Jennie's Children</a:t>
            </a:r>
          </a:p>
        </p:txBody>
      </p:sp>
      <p:sp>
        <p:nvSpPr>
          <p:cNvPr id="14" name="TextBox 14"/>
          <p:cNvSpPr txBox="1"/>
          <p:nvPr/>
        </p:nvSpPr>
        <p:spPr>
          <a:xfrm>
            <a:off x="13161615" y="4295180"/>
            <a:ext cx="3867150" cy="482650"/>
          </a:xfrm>
          <a:prstGeom prst="rect">
            <a:avLst/>
          </a:prstGeom>
        </p:spPr>
        <p:txBody>
          <a:bodyPr lIns="0" tIns="0" rIns="0" bIns="0" rtlCol="0" anchor="t">
            <a:spAutoFit/>
          </a:bodyPr>
          <a:lstStyle/>
          <a:p>
            <a:pPr marL="292199" lvl="1" indent="-146100" algn="l">
              <a:lnSpc>
                <a:spcPts val="3125"/>
              </a:lnSpc>
              <a:buFont typeface="Arial"/>
              <a:buChar char="•"/>
            </a:pPr>
            <a:r>
              <a:rPr lang="en-US" sz="1937">
                <a:solidFill>
                  <a:srgbClr val="403234"/>
                </a:solidFill>
                <a:latin typeface="Noto Serif"/>
                <a:ea typeface="Noto Serif"/>
                <a:cs typeface="Noto Serif"/>
                <a:sym typeface="Noto Serif"/>
              </a:rPr>
              <a:t>Eddie Farmer</a:t>
            </a:r>
          </a:p>
        </p:txBody>
      </p:sp>
      <p:sp>
        <p:nvSpPr>
          <p:cNvPr id="15" name="TextBox 15"/>
          <p:cNvSpPr txBox="1"/>
          <p:nvPr/>
        </p:nvSpPr>
        <p:spPr>
          <a:xfrm>
            <a:off x="13161615" y="4778871"/>
            <a:ext cx="3867150" cy="482650"/>
          </a:xfrm>
          <a:prstGeom prst="rect">
            <a:avLst/>
          </a:prstGeom>
        </p:spPr>
        <p:txBody>
          <a:bodyPr lIns="0" tIns="0" rIns="0" bIns="0" rtlCol="0" anchor="t">
            <a:spAutoFit/>
          </a:bodyPr>
          <a:lstStyle/>
          <a:p>
            <a:pPr marL="292199" lvl="1" indent="-146100" algn="l">
              <a:lnSpc>
                <a:spcPts val="3125"/>
              </a:lnSpc>
              <a:buFont typeface="Arial"/>
              <a:buChar char="•"/>
            </a:pPr>
            <a:r>
              <a:rPr lang="en-US" sz="1937">
                <a:solidFill>
                  <a:srgbClr val="403234"/>
                </a:solidFill>
                <a:latin typeface="Noto Serif"/>
                <a:ea typeface="Noto Serif"/>
                <a:cs typeface="Noto Serif"/>
                <a:sym typeface="Noto Serif"/>
              </a:rPr>
              <a:t>Cicero Farmer</a:t>
            </a:r>
          </a:p>
        </p:txBody>
      </p:sp>
      <p:sp>
        <p:nvSpPr>
          <p:cNvPr id="16" name="TextBox 16"/>
          <p:cNvSpPr txBox="1"/>
          <p:nvPr/>
        </p:nvSpPr>
        <p:spPr>
          <a:xfrm>
            <a:off x="13161615" y="5262562"/>
            <a:ext cx="3867150" cy="482650"/>
          </a:xfrm>
          <a:prstGeom prst="rect">
            <a:avLst/>
          </a:prstGeom>
        </p:spPr>
        <p:txBody>
          <a:bodyPr lIns="0" tIns="0" rIns="0" bIns="0" rtlCol="0" anchor="t">
            <a:spAutoFit/>
          </a:bodyPr>
          <a:lstStyle/>
          <a:p>
            <a:pPr marL="292199" lvl="1" indent="-146100" algn="l">
              <a:lnSpc>
                <a:spcPts val="3125"/>
              </a:lnSpc>
              <a:buFont typeface="Arial"/>
              <a:buChar char="•"/>
            </a:pPr>
            <a:r>
              <a:rPr lang="en-US" sz="1937">
                <a:solidFill>
                  <a:srgbClr val="403234"/>
                </a:solidFill>
                <a:latin typeface="Noto Serif"/>
                <a:ea typeface="Noto Serif"/>
                <a:cs typeface="Noto Serif"/>
                <a:sym typeface="Noto Serif"/>
              </a:rPr>
              <a:t>Homer Farmer</a:t>
            </a:r>
          </a:p>
        </p:txBody>
      </p:sp>
      <p:sp>
        <p:nvSpPr>
          <p:cNvPr id="17" name="TextBox 17"/>
          <p:cNvSpPr txBox="1"/>
          <p:nvPr/>
        </p:nvSpPr>
        <p:spPr>
          <a:xfrm>
            <a:off x="13161615" y="5746254"/>
            <a:ext cx="3867150" cy="482650"/>
          </a:xfrm>
          <a:prstGeom prst="rect">
            <a:avLst/>
          </a:prstGeom>
        </p:spPr>
        <p:txBody>
          <a:bodyPr lIns="0" tIns="0" rIns="0" bIns="0" rtlCol="0" anchor="t">
            <a:spAutoFit/>
          </a:bodyPr>
          <a:lstStyle/>
          <a:p>
            <a:pPr marL="292199" lvl="1" indent="-146100" algn="l">
              <a:lnSpc>
                <a:spcPts val="3125"/>
              </a:lnSpc>
              <a:buFont typeface="Arial"/>
              <a:buChar char="•"/>
            </a:pPr>
            <a:r>
              <a:rPr lang="en-US" sz="1937">
                <a:solidFill>
                  <a:srgbClr val="403234"/>
                </a:solidFill>
                <a:latin typeface="Noto Serif"/>
                <a:ea typeface="Noto Serif"/>
                <a:cs typeface="Noto Serif"/>
                <a:sym typeface="Noto Serif"/>
              </a:rPr>
              <a:t>Ellis Farmer</a:t>
            </a:r>
          </a:p>
        </p:txBody>
      </p:sp>
      <p:sp>
        <p:nvSpPr>
          <p:cNvPr id="18" name="TextBox 18"/>
          <p:cNvSpPr txBox="1"/>
          <p:nvPr/>
        </p:nvSpPr>
        <p:spPr>
          <a:xfrm>
            <a:off x="13161615" y="6229945"/>
            <a:ext cx="3867150" cy="482650"/>
          </a:xfrm>
          <a:prstGeom prst="rect">
            <a:avLst/>
          </a:prstGeom>
        </p:spPr>
        <p:txBody>
          <a:bodyPr lIns="0" tIns="0" rIns="0" bIns="0" rtlCol="0" anchor="t">
            <a:spAutoFit/>
          </a:bodyPr>
          <a:lstStyle/>
          <a:p>
            <a:pPr marL="292199" lvl="1" indent="-146100" algn="l">
              <a:lnSpc>
                <a:spcPts val="3125"/>
              </a:lnSpc>
              <a:buFont typeface="Arial"/>
              <a:buChar char="•"/>
            </a:pPr>
            <a:r>
              <a:rPr lang="en-US" sz="1937">
                <a:solidFill>
                  <a:srgbClr val="403234"/>
                </a:solidFill>
                <a:latin typeface="Noto Serif"/>
                <a:ea typeface="Noto Serif"/>
                <a:cs typeface="Noto Serif"/>
                <a:sym typeface="Noto Serif"/>
              </a:rPr>
              <a:t>Victoria Farmer Hadley</a:t>
            </a:r>
          </a:p>
        </p:txBody>
      </p:sp>
      <p:sp>
        <p:nvSpPr>
          <p:cNvPr id="19" name="TextBox 19"/>
          <p:cNvSpPr txBox="1"/>
          <p:nvPr/>
        </p:nvSpPr>
        <p:spPr>
          <a:xfrm>
            <a:off x="13161615" y="6713636"/>
            <a:ext cx="3867150" cy="482650"/>
          </a:xfrm>
          <a:prstGeom prst="rect">
            <a:avLst/>
          </a:prstGeom>
        </p:spPr>
        <p:txBody>
          <a:bodyPr lIns="0" tIns="0" rIns="0" bIns="0" rtlCol="0" anchor="t">
            <a:spAutoFit/>
          </a:bodyPr>
          <a:lstStyle/>
          <a:p>
            <a:pPr marL="292199" lvl="1" indent="-146100" algn="l">
              <a:lnSpc>
                <a:spcPts val="3125"/>
              </a:lnSpc>
              <a:buFont typeface="Arial"/>
              <a:buChar char="•"/>
            </a:pPr>
            <a:r>
              <a:rPr lang="en-US" sz="1937">
                <a:solidFill>
                  <a:srgbClr val="403234"/>
                </a:solidFill>
                <a:latin typeface="Noto Serif"/>
                <a:ea typeface="Noto Serif"/>
                <a:cs typeface="Noto Serif"/>
                <a:sym typeface="Noto Serif"/>
              </a:rPr>
              <a:t>Idella Farmer</a:t>
            </a:r>
          </a:p>
        </p:txBody>
      </p:sp>
      <p:sp>
        <p:nvSpPr>
          <p:cNvPr id="20" name="TextBox 20"/>
          <p:cNvSpPr txBox="1"/>
          <p:nvPr/>
        </p:nvSpPr>
        <p:spPr>
          <a:xfrm>
            <a:off x="13161615" y="7197329"/>
            <a:ext cx="3867150" cy="879574"/>
          </a:xfrm>
          <a:prstGeom prst="rect">
            <a:avLst/>
          </a:prstGeom>
        </p:spPr>
        <p:txBody>
          <a:bodyPr lIns="0" tIns="0" rIns="0" bIns="0" rtlCol="0" anchor="t">
            <a:spAutoFit/>
          </a:bodyPr>
          <a:lstStyle/>
          <a:p>
            <a:pPr marL="292199" lvl="1" indent="-146100" algn="l">
              <a:lnSpc>
                <a:spcPts val="3125"/>
              </a:lnSpc>
              <a:buFont typeface="Arial"/>
              <a:buChar char="•"/>
            </a:pPr>
            <a:r>
              <a:rPr lang="en-US" sz="1937">
                <a:solidFill>
                  <a:srgbClr val="403234"/>
                </a:solidFill>
                <a:latin typeface="Noto Serif"/>
                <a:ea typeface="Noto Serif"/>
                <a:cs typeface="Noto Serif"/>
                <a:sym typeface="Noto Serif"/>
              </a:rPr>
              <a:t>Dr. Alexander Alphonso Farmer</a:t>
            </a:r>
          </a:p>
        </p:txBody>
      </p:sp>
      <p:sp>
        <p:nvSpPr>
          <p:cNvPr id="21" name="Freeform 21"/>
          <p:cNvSpPr/>
          <p:nvPr/>
        </p:nvSpPr>
        <p:spPr>
          <a:xfrm>
            <a:off x="17173115" y="9222284"/>
            <a:ext cx="1114885" cy="1064716"/>
          </a:xfrm>
          <a:custGeom>
            <a:avLst/>
            <a:gdLst/>
            <a:ahLst/>
            <a:cxnLst/>
            <a:rect l="l" t="t" r="r" b="b"/>
            <a:pathLst>
              <a:path w="1114885" h="1064716">
                <a:moveTo>
                  <a:pt x="0" y="0"/>
                </a:moveTo>
                <a:lnTo>
                  <a:pt x="1114885" y="0"/>
                </a:lnTo>
                <a:lnTo>
                  <a:pt x="1114885" y="1064716"/>
                </a:lnTo>
                <a:lnTo>
                  <a:pt x="0" y="106471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2C2B3"/>
            </a:solidFill>
          </p:spPr>
          <p:txBody>
            <a:bodyPr/>
            <a:lstStyle/>
            <a:p>
              <a:endParaRPr lang="en-US"/>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8F5"/>
            </a:solidFill>
          </p:spPr>
          <p:txBody>
            <a:bodyPr/>
            <a:lstStyle/>
            <a:p>
              <a:endParaRPr lang="en-US"/>
            </a:p>
          </p:txBody>
        </p:sp>
      </p:grpSp>
      <p:grpSp>
        <p:nvGrpSpPr>
          <p:cNvPr id="6" name="Group 6"/>
          <p:cNvGrpSpPr>
            <a:grpSpLocks noChangeAspect="1"/>
          </p:cNvGrpSpPr>
          <p:nvPr/>
        </p:nvGrpSpPr>
        <p:grpSpPr>
          <a:xfrm>
            <a:off x="0" y="0"/>
            <a:ext cx="6858000" cy="10287000"/>
            <a:chOff x="0" y="0"/>
            <a:chExt cx="9144000" cy="13716000"/>
          </a:xfrm>
        </p:grpSpPr>
        <p:sp>
          <p:nvSpPr>
            <p:cNvPr id="7" name="Freeform 7" descr="preencoded.png"/>
            <p:cNvSpPr/>
            <p:nvPr/>
          </p:nvSpPr>
          <p:spPr>
            <a:xfrm>
              <a:off x="0" y="0"/>
              <a:ext cx="9144000" cy="13716000"/>
            </a:xfrm>
            <a:custGeom>
              <a:avLst/>
              <a:gdLst/>
              <a:ahLst/>
              <a:cxnLst/>
              <a:rect l="l" t="t" r="r" b="b"/>
              <a:pathLst>
                <a:path w="9144000" h="13716000">
                  <a:moveTo>
                    <a:pt x="0" y="0"/>
                  </a:moveTo>
                  <a:lnTo>
                    <a:pt x="9144000" y="0"/>
                  </a:lnTo>
                  <a:lnTo>
                    <a:pt x="9144000" y="13716000"/>
                  </a:lnTo>
                  <a:lnTo>
                    <a:pt x="0" y="13716000"/>
                  </a:lnTo>
                  <a:lnTo>
                    <a:pt x="0" y="0"/>
                  </a:lnTo>
                  <a:close/>
                </a:path>
              </a:pathLst>
            </a:custGeom>
            <a:blipFill>
              <a:blip r:embed="rId3"/>
              <a:stretch>
                <a:fillRect/>
              </a:stretch>
            </a:blipFill>
          </p:spPr>
          <p:txBody>
            <a:bodyPr/>
            <a:lstStyle/>
            <a:p>
              <a:endParaRPr lang="en-US"/>
            </a:p>
          </p:txBody>
        </p:sp>
      </p:grpSp>
      <p:sp>
        <p:nvSpPr>
          <p:cNvPr id="8" name="TextBox 8"/>
          <p:cNvSpPr txBox="1"/>
          <p:nvPr/>
        </p:nvSpPr>
        <p:spPr>
          <a:xfrm>
            <a:off x="7850237" y="1257895"/>
            <a:ext cx="9445526" cy="1506720"/>
          </a:xfrm>
          <a:prstGeom prst="rect">
            <a:avLst/>
          </a:prstGeom>
        </p:spPr>
        <p:txBody>
          <a:bodyPr lIns="0" tIns="0" rIns="0" bIns="0" rtlCol="0" anchor="t">
            <a:spAutoFit/>
          </a:bodyPr>
          <a:lstStyle/>
          <a:p>
            <a:pPr algn="l">
              <a:lnSpc>
                <a:spcPts val="6059"/>
              </a:lnSpc>
            </a:pPr>
            <a:r>
              <a:rPr lang="en-US" sz="4875" b="1">
                <a:solidFill>
                  <a:srgbClr val="450707"/>
                </a:solidFill>
                <a:latin typeface="Noto Serif Bold"/>
                <a:ea typeface="Noto Serif Bold"/>
                <a:cs typeface="Noto Serif Bold"/>
                <a:sym typeface="Noto Serif Bold"/>
              </a:rPr>
              <a:t>The Family Grows Again: </a:t>
            </a:r>
          </a:p>
          <a:p>
            <a:pPr algn="l">
              <a:lnSpc>
                <a:spcPts val="6062"/>
              </a:lnSpc>
            </a:pPr>
            <a:r>
              <a:rPr lang="en-US" sz="4875" b="1">
                <a:solidFill>
                  <a:srgbClr val="450707"/>
                </a:solidFill>
                <a:latin typeface="Noto Serif Bold"/>
                <a:ea typeface="Noto Serif Bold"/>
                <a:cs typeface="Noto Serif Bold"/>
                <a:sym typeface="Noto Serif Bold"/>
              </a:rPr>
              <a:t>John &amp; Jennie</a:t>
            </a:r>
          </a:p>
        </p:txBody>
      </p:sp>
      <p:sp>
        <p:nvSpPr>
          <p:cNvPr id="9" name="Freeform 9"/>
          <p:cNvSpPr/>
          <p:nvPr/>
        </p:nvSpPr>
        <p:spPr>
          <a:xfrm>
            <a:off x="17173115" y="9222284"/>
            <a:ext cx="1114885" cy="1064716"/>
          </a:xfrm>
          <a:custGeom>
            <a:avLst/>
            <a:gdLst/>
            <a:ahLst/>
            <a:cxnLst/>
            <a:rect l="l" t="t" r="r" b="b"/>
            <a:pathLst>
              <a:path w="1114885" h="1064716">
                <a:moveTo>
                  <a:pt x="0" y="0"/>
                </a:moveTo>
                <a:lnTo>
                  <a:pt x="1114885" y="0"/>
                </a:lnTo>
                <a:lnTo>
                  <a:pt x="1114885" y="1064716"/>
                </a:lnTo>
                <a:lnTo>
                  <a:pt x="0" y="1064716"/>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7850238" y="3446041"/>
            <a:ext cx="3828306" cy="378173"/>
          </a:xfrm>
          <a:prstGeom prst="rect">
            <a:avLst/>
          </a:prstGeom>
        </p:spPr>
        <p:txBody>
          <a:bodyPr lIns="0" tIns="0" rIns="0" bIns="0" rtlCol="0" anchor="t">
            <a:spAutoFit/>
          </a:bodyPr>
          <a:lstStyle/>
          <a:p>
            <a:pPr algn="l">
              <a:lnSpc>
                <a:spcPts val="2999"/>
              </a:lnSpc>
            </a:pPr>
            <a:r>
              <a:rPr lang="en-US" sz="2437" b="1">
                <a:solidFill>
                  <a:srgbClr val="450707"/>
                </a:solidFill>
                <a:latin typeface="Noto Serif Bold"/>
                <a:ea typeface="Noto Serif Bold"/>
                <a:cs typeface="Noto Serif Bold"/>
                <a:sym typeface="Noto Serif Bold"/>
              </a:rPr>
              <a:t>John &amp; Jennie's Children</a:t>
            </a:r>
          </a:p>
        </p:txBody>
      </p:sp>
      <p:sp>
        <p:nvSpPr>
          <p:cNvPr id="11" name="TextBox 11"/>
          <p:cNvSpPr txBox="1"/>
          <p:nvPr/>
        </p:nvSpPr>
        <p:spPr>
          <a:xfrm>
            <a:off x="7850238" y="3986436"/>
            <a:ext cx="7849195" cy="482650"/>
          </a:xfrm>
          <a:prstGeom prst="rect">
            <a:avLst/>
          </a:prstGeom>
        </p:spPr>
        <p:txBody>
          <a:bodyPr lIns="0" tIns="0" rIns="0" bIns="0" rtlCol="0" anchor="t">
            <a:spAutoFit/>
          </a:bodyPr>
          <a:lstStyle/>
          <a:p>
            <a:pPr marL="292199" lvl="1" indent="-146100" algn="l">
              <a:lnSpc>
                <a:spcPts val="3125"/>
              </a:lnSpc>
              <a:buFont typeface="Arial"/>
              <a:buChar char="•"/>
            </a:pPr>
            <a:r>
              <a:rPr lang="en-US" sz="1937">
                <a:solidFill>
                  <a:srgbClr val="403234"/>
                </a:solidFill>
                <a:latin typeface="Noto Serif"/>
                <a:ea typeface="Noto Serif"/>
                <a:cs typeface="Noto Serif"/>
                <a:sym typeface="Noto Serif"/>
              </a:rPr>
              <a:t>Lula Williams Hardy</a:t>
            </a:r>
          </a:p>
        </p:txBody>
      </p:sp>
      <p:sp>
        <p:nvSpPr>
          <p:cNvPr id="12" name="TextBox 12"/>
          <p:cNvSpPr txBox="1"/>
          <p:nvPr/>
        </p:nvSpPr>
        <p:spPr>
          <a:xfrm>
            <a:off x="7850238" y="4470127"/>
            <a:ext cx="7849195" cy="482650"/>
          </a:xfrm>
          <a:prstGeom prst="rect">
            <a:avLst/>
          </a:prstGeom>
        </p:spPr>
        <p:txBody>
          <a:bodyPr lIns="0" tIns="0" rIns="0" bIns="0" rtlCol="0" anchor="t">
            <a:spAutoFit/>
          </a:bodyPr>
          <a:lstStyle/>
          <a:p>
            <a:pPr marL="292199" lvl="1" indent="-146100" algn="l">
              <a:lnSpc>
                <a:spcPts val="3125"/>
              </a:lnSpc>
              <a:buFont typeface="Arial"/>
              <a:buChar char="•"/>
            </a:pPr>
            <a:r>
              <a:rPr lang="en-US" sz="1937">
                <a:solidFill>
                  <a:srgbClr val="403234"/>
                </a:solidFill>
                <a:latin typeface="Noto Serif"/>
                <a:ea typeface="Noto Serif"/>
                <a:cs typeface="Noto Serif"/>
                <a:sym typeface="Noto Serif"/>
              </a:rPr>
              <a:t>Beatrice "Tiny" Williams Dunaway</a:t>
            </a:r>
          </a:p>
        </p:txBody>
      </p:sp>
      <p:sp>
        <p:nvSpPr>
          <p:cNvPr id="13" name="TextBox 13"/>
          <p:cNvSpPr txBox="1"/>
          <p:nvPr/>
        </p:nvSpPr>
        <p:spPr>
          <a:xfrm>
            <a:off x="7850238" y="4953818"/>
            <a:ext cx="7849195" cy="482650"/>
          </a:xfrm>
          <a:prstGeom prst="rect">
            <a:avLst/>
          </a:prstGeom>
        </p:spPr>
        <p:txBody>
          <a:bodyPr lIns="0" tIns="0" rIns="0" bIns="0" rtlCol="0" anchor="t">
            <a:spAutoFit/>
          </a:bodyPr>
          <a:lstStyle/>
          <a:p>
            <a:pPr marL="292199" lvl="1" indent="-146100" algn="l">
              <a:lnSpc>
                <a:spcPts val="3125"/>
              </a:lnSpc>
              <a:buFont typeface="Arial"/>
              <a:buChar char="•"/>
            </a:pPr>
            <a:r>
              <a:rPr lang="en-US" sz="1937">
                <a:solidFill>
                  <a:srgbClr val="403234"/>
                </a:solidFill>
                <a:latin typeface="Noto Serif"/>
                <a:ea typeface="Noto Serif"/>
                <a:cs typeface="Noto Serif"/>
                <a:sym typeface="Noto Serif"/>
              </a:rPr>
              <a:t>Deacon John "Bud" Wesley Williams</a:t>
            </a:r>
          </a:p>
        </p:txBody>
      </p:sp>
      <p:sp>
        <p:nvSpPr>
          <p:cNvPr id="14" name="TextBox 14"/>
          <p:cNvSpPr txBox="1"/>
          <p:nvPr/>
        </p:nvSpPr>
        <p:spPr>
          <a:xfrm>
            <a:off x="7850238" y="6084168"/>
            <a:ext cx="9322877" cy="1259512"/>
          </a:xfrm>
          <a:prstGeom prst="rect">
            <a:avLst/>
          </a:prstGeom>
        </p:spPr>
        <p:txBody>
          <a:bodyPr lIns="0" tIns="0" rIns="0" bIns="0" rtlCol="0" anchor="t">
            <a:spAutoFit/>
          </a:bodyPr>
          <a:lstStyle/>
          <a:p>
            <a:pPr algn="l">
              <a:lnSpc>
                <a:spcPts val="3447"/>
              </a:lnSpc>
            </a:pPr>
            <a:r>
              <a:rPr lang="en-US" sz="2137">
                <a:solidFill>
                  <a:srgbClr val="403234"/>
                </a:solidFill>
                <a:latin typeface="Noto Serif"/>
                <a:ea typeface="Noto Serif"/>
                <a:cs typeface="Noto Serif"/>
                <a:sym typeface="Noto Serif"/>
              </a:rPr>
              <a:t>Jennie was a midwife for 20 years, a proud member of Mt. Herman Lodge No. 3517 Grand United Order of Odd Fellows, and known as a strict disciplinarian.</a:t>
            </a:r>
          </a:p>
        </p:txBody>
      </p:sp>
      <p:sp>
        <p:nvSpPr>
          <p:cNvPr id="15" name="TextBox 15"/>
          <p:cNvSpPr txBox="1"/>
          <p:nvPr/>
        </p:nvSpPr>
        <p:spPr>
          <a:xfrm>
            <a:off x="7850237" y="7583240"/>
            <a:ext cx="9445526" cy="1688137"/>
          </a:xfrm>
          <a:prstGeom prst="rect">
            <a:avLst/>
          </a:prstGeom>
        </p:spPr>
        <p:txBody>
          <a:bodyPr lIns="0" tIns="0" rIns="0" bIns="0" rtlCol="0" anchor="t">
            <a:spAutoFit/>
          </a:bodyPr>
          <a:lstStyle/>
          <a:p>
            <a:pPr algn="l">
              <a:lnSpc>
                <a:spcPts val="3447"/>
              </a:lnSpc>
            </a:pPr>
            <a:r>
              <a:rPr lang="en-US" sz="2137">
                <a:solidFill>
                  <a:srgbClr val="403234"/>
                </a:solidFill>
                <a:latin typeface="Noto Serif"/>
                <a:ea typeface="Noto Serif"/>
                <a:cs typeface="Noto Serif"/>
                <a:sym typeface="Noto Serif"/>
              </a:rPr>
              <a:t>After John's death in 1929, Jennie lived with her daughter Victoria rather than her son Dr. Alexander Alphonso Farmer, whose wife opposed the arrangement due to colorism - believing Jennie's dark skin would impede their rise in black bourgeois society.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2C2B3"/>
            </a:solidFill>
          </p:spPr>
          <p:txBody>
            <a:bodyPr/>
            <a:lstStyle/>
            <a:p>
              <a:endParaRPr lang="en-US"/>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8F5"/>
            </a:solidFill>
          </p:spPr>
          <p:txBody>
            <a:bodyPr/>
            <a:lstStyle/>
            <a:p>
              <a:endParaRPr lang="en-US"/>
            </a:p>
          </p:txBody>
        </p:sp>
      </p:grpSp>
      <p:sp>
        <p:nvSpPr>
          <p:cNvPr id="6" name="TextBox 6"/>
          <p:cNvSpPr txBox="1"/>
          <p:nvPr/>
        </p:nvSpPr>
        <p:spPr>
          <a:xfrm>
            <a:off x="4956764" y="1019175"/>
            <a:ext cx="9237464" cy="784623"/>
          </a:xfrm>
          <a:prstGeom prst="rect">
            <a:avLst/>
          </a:prstGeom>
        </p:spPr>
        <p:txBody>
          <a:bodyPr lIns="0" tIns="0" rIns="0" bIns="0" rtlCol="0" anchor="t">
            <a:spAutoFit/>
          </a:bodyPr>
          <a:lstStyle/>
          <a:p>
            <a:pPr algn="l">
              <a:lnSpc>
                <a:spcPts val="6062"/>
              </a:lnSpc>
            </a:pPr>
            <a:r>
              <a:rPr lang="en-US" sz="4875" b="1">
                <a:solidFill>
                  <a:srgbClr val="450707"/>
                </a:solidFill>
                <a:latin typeface="Noto Serif Bold"/>
                <a:ea typeface="Noto Serif Bold"/>
                <a:cs typeface="Noto Serif Bold"/>
                <a:sym typeface="Noto Serif Bold"/>
              </a:rPr>
              <a:t>The "Double Kin" Connection</a:t>
            </a:r>
          </a:p>
        </p:txBody>
      </p:sp>
      <p:sp>
        <p:nvSpPr>
          <p:cNvPr id="7" name="TextBox 7"/>
          <p:cNvSpPr txBox="1"/>
          <p:nvPr/>
        </p:nvSpPr>
        <p:spPr>
          <a:xfrm>
            <a:off x="2817614" y="2968079"/>
            <a:ext cx="3101131" cy="378173"/>
          </a:xfrm>
          <a:prstGeom prst="rect">
            <a:avLst/>
          </a:prstGeom>
        </p:spPr>
        <p:txBody>
          <a:bodyPr lIns="0" tIns="0" rIns="0" bIns="0" rtlCol="0" anchor="t">
            <a:spAutoFit/>
          </a:bodyPr>
          <a:lstStyle/>
          <a:p>
            <a:pPr algn="r">
              <a:lnSpc>
                <a:spcPts val="2999"/>
              </a:lnSpc>
            </a:pPr>
            <a:r>
              <a:rPr lang="en-US" sz="2437" b="1">
                <a:solidFill>
                  <a:srgbClr val="403234"/>
                </a:solidFill>
                <a:latin typeface="Noto Serif Bold"/>
                <a:ea typeface="Noto Serif Bold"/>
                <a:cs typeface="Noto Serif Bold"/>
                <a:sym typeface="Noto Serif Bold"/>
              </a:rPr>
              <a:t>John &amp; Patsy</a:t>
            </a:r>
          </a:p>
        </p:txBody>
      </p:sp>
      <p:sp>
        <p:nvSpPr>
          <p:cNvPr id="8" name="TextBox 8"/>
          <p:cNvSpPr txBox="1"/>
          <p:nvPr/>
        </p:nvSpPr>
        <p:spPr>
          <a:xfrm>
            <a:off x="1277269" y="3409355"/>
            <a:ext cx="4641477" cy="1155811"/>
          </a:xfrm>
          <a:prstGeom prst="rect">
            <a:avLst/>
          </a:prstGeom>
        </p:spPr>
        <p:txBody>
          <a:bodyPr lIns="0" tIns="0" rIns="0" bIns="0" rtlCol="0" anchor="t">
            <a:spAutoFit/>
          </a:bodyPr>
          <a:lstStyle/>
          <a:p>
            <a:pPr algn="r">
              <a:lnSpc>
                <a:spcPts val="3123"/>
              </a:lnSpc>
            </a:pPr>
            <a:r>
              <a:rPr lang="en-US" sz="1937">
                <a:solidFill>
                  <a:srgbClr val="403234"/>
                </a:solidFill>
                <a:latin typeface="Noto Serif"/>
                <a:ea typeface="Noto Serif"/>
                <a:cs typeface="Noto Serif"/>
                <a:sym typeface="Noto Serif"/>
              </a:rPr>
              <a:t>1875: </a:t>
            </a:r>
          </a:p>
          <a:p>
            <a:pPr algn="r">
              <a:lnSpc>
                <a:spcPts val="3125"/>
              </a:lnSpc>
            </a:pPr>
            <a:r>
              <a:rPr lang="en-US" sz="1937">
                <a:solidFill>
                  <a:srgbClr val="403234"/>
                </a:solidFill>
                <a:latin typeface="Noto Serif"/>
                <a:ea typeface="Noto Serif"/>
                <a:cs typeface="Noto Serif"/>
                <a:sym typeface="Noto Serif"/>
              </a:rPr>
              <a:t>Original marriage established first branch of family</a:t>
            </a:r>
          </a:p>
        </p:txBody>
      </p:sp>
      <p:grpSp>
        <p:nvGrpSpPr>
          <p:cNvPr id="9" name="Group 9"/>
          <p:cNvGrpSpPr>
            <a:grpSpLocks noChangeAspect="1"/>
          </p:cNvGrpSpPr>
          <p:nvPr/>
        </p:nvGrpSpPr>
        <p:grpSpPr>
          <a:xfrm>
            <a:off x="6290816" y="2389435"/>
            <a:ext cx="5706219" cy="5706219"/>
            <a:chOff x="0" y="0"/>
            <a:chExt cx="7608292" cy="7608292"/>
          </a:xfrm>
        </p:grpSpPr>
        <p:sp>
          <p:nvSpPr>
            <p:cNvPr id="10" name="Freeform 10" descr="preencoded.png"/>
            <p:cNvSpPr/>
            <p:nvPr/>
          </p:nvSpPr>
          <p:spPr>
            <a:xfrm>
              <a:off x="0" y="0"/>
              <a:ext cx="7608316" cy="7608316"/>
            </a:xfrm>
            <a:custGeom>
              <a:avLst/>
              <a:gdLst/>
              <a:ahLst/>
              <a:cxnLst/>
              <a:rect l="l" t="t" r="r" b="b"/>
              <a:pathLst>
                <a:path w="7608316" h="7608316">
                  <a:moveTo>
                    <a:pt x="0" y="0"/>
                  </a:moveTo>
                  <a:lnTo>
                    <a:pt x="7608316" y="0"/>
                  </a:lnTo>
                  <a:lnTo>
                    <a:pt x="7608316" y="7608316"/>
                  </a:lnTo>
                  <a:lnTo>
                    <a:pt x="0" y="7608316"/>
                  </a:lnTo>
                  <a:lnTo>
                    <a:pt x="0" y="0"/>
                  </a:lnTo>
                  <a:close/>
                </a:path>
              </a:pathLst>
            </a:custGeom>
            <a:blipFill>
              <a:blip r:embed="rId3"/>
              <a:stretch>
                <a:fillRect/>
              </a:stretch>
            </a:blipFill>
          </p:spPr>
          <p:txBody>
            <a:bodyPr/>
            <a:lstStyle/>
            <a:p>
              <a:endParaRPr lang="en-US"/>
            </a:p>
          </p:txBody>
        </p:sp>
      </p:grpSp>
      <p:grpSp>
        <p:nvGrpSpPr>
          <p:cNvPr id="11" name="Group 11"/>
          <p:cNvGrpSpPr>
            <a:grpSpLocks noChangeAspect="1"/>
          </p:cNvGrpSpPr>
          <p:nvPr/>
        </p:nvGrpSpPr>
        <p:grpSpPr>
          <a:xfrm>
            <a:off x="7545957" y="3598292"/>
            <a:ext cx="371178" cy="463897"/>
            <a:chOff x="0" y="0"/>
            <a:chExt cx="494903" cy="618530"/>
          </a:xfrm>
        </p:grpSpPr>
        <p:sp>
          <p:nvSpPr>
            <p:cNvPr id="12" name="Freeform 12" descr="preencoded.png"/>
            <p:cNvSpPr/>
            <p:nvPr/>
          </p:nvSpPr>
          <p:spPr>
            <a:xfrm>
              <a:off x="0" y="0"/>
              <a:ext cx="494919" cy="618490"/>
            </a:xfrm>
            <a:custGeom>
              <a:avLst/>
              <a:gdLst/>
              <a:ahLst/>
              <a:cxnLst/>
              <a:rect l="l" t="t" r="r" b="b"/>
              <a:pathLst>
                <a:path w="494919" h="618490">
                  <a:moveTo>
                    <a:pt x="0" y="0"/>
                  </a:moveTo>
                  <a:lnTo>
                    <a:pt x="494919" y="0"/>
                  </a:lnTo>
                  <a:lnTo>
                    <a:pt x="494919" y="618490"/>
                  </a:lnTo>
                  <a:lnTo>
                    <a:pt x="0" y="618490"/>
                  </a:lnTo>
                  <a:lnTo>
                    <a:pt x="0" y="0"/>
                  </a:lnTo>
                  <a:close/>
                </a:path>
              </a:pathLst>
            </a:custGeom>
            <a:blipFill>
              <a:blip r:embed="rId4"/>
              <a:stretch>
                <a:fillRect t="-264" r="3" b="-270"/>
              </a:stretch>
            </a:blipFill>
          </p:spPr>
          <p:txBody>
            <a:bodyPr/>
            <a:lstStyle/>
            <a:p>
              <a:endParaRPr lang="en-US"/>
            </a:p>
          </p:txBody>
        </p:sp>
      </p:grpSp>
      <p:sp>
        <p:nvSpPr>
          <p:cNvPr id="13" name="TextBox 13"/>
          <p:cNvSpPr txBox="1"/>
          <p:nvPr/>
        </p:nvSpPr>
        <p:spPr>
          <a:xfrm>
            <a:off x="12369105" y="2968079"/>
            <a:ext cx="3101131" cy="378173"/>
          </a:xfrm>
          <a:prstGeom prst="rect">
            <a:avLst/>
          </a:prstGeom>
        </p:spPr>
        <p:txBody>
          <a:bodyPr lIns="0" tIns="0" rIns="0" bIns="0" rtlCol="0" anchor="t">
            <a:spAutoFit/>
          </a:bodyPr>
          <a:lstStyle/>
          <a:p>
            <a:pPr algn="l">
              <a:lnSpc>
                <a:spcPts val="2999"/>
              </a:lnSpc>
            </a:pPr>
            <a:r>
              <a:rPr lang="en-US" sz="2437" b="1">
                <a:solidFill>
                  <a:srgbClr val="403234"/>
                </a:solidFill>
                <a:latin typeface="Noto Serif Bold"/>
                <a:ea typeface="Noto Serif Bold"/>
                <a:cs typeface="Noto Serif Bold"/>
                <a:sym typeface="Noto Serif Bold"/>
              </a:rPr>
              <a:t>Patsy &amp; Alex</a:t>
            </a:r>
          </a:p>
        </p:txBody>
      </p:sp>
      <p:sp>
        <p:nvSpPr>
          <p:cNvPr id="14" name="TextBox 14"/>
          <p:cNvSpPr txBox="1"/>
          <p:nvPr/>
        </p:nvSpPr>
        <p:spPr>
          <a:xfrm>
            <a:off x="12369105" y="3409355"/>
            <a:ext cx="4926658" cy="879574"/>
          </a:xfrm>
          <a:prstGeom prst="rect">
            <a:avLst/>
          </a:prstGeom>
        </p:spPr>
        <p:txBody>
          <a:bodyPr lIns="0" tIns="0" rIns="0" bIns="0" rtlCol="0" anchor="t">
            <a:spAutoFit/>
          </a:bodyPr>
          <a:lstStyle/>
          <a:p>
            <a:pPr algn="l">
              <a:lnSpc>
                <a:spcPts val="3125"/>
              </a:lnSpc>
            </a:pPr>
            <a:r>
              <a:rPr lang="en-US" sz="1937">
                <a:solidFill>
                  <a:srgbClr val="403234"/>
                </a:solidFill>
                <a:latin typeface="Noto Serif"/>
                <a:ea typeface="Noto Serif"/>
                <a:cs typeface="Noto Serif"/>
                <a:sym typeface="Noto Serif"/>
              </a:rPr>
              <a:t>Siblings who maintained close family ties</a:t>
            </a:r>
          </a:p>
        </p:txBody>
      </p:sp>
      <p:grpSp>
        <p:nvGrpSpPr>
          <p:cNvPr id="15" name="Group 15"/>
          <p:cNvGrpSpPr>
            <a:grpSpLocks noChangeAspect="1"/>
          </p:cNvGrpSpPr>
          <p:nvPr/>
        </p:nvGrpSpPr>
        <p:grpSpPr>
          <a:xfrm>
            <a:off x="6290816" y="2389435"/>
            <a:ext cx="5706219" cy="5706219"/>
            <a:chOff x="0" y="0"/>
            <a:chExt cx="7608292" cy="7608292"/>
          </a:xfrm>
        </p:grpSpPr>
        <p:sp>
          <p:nvSpPr>
            <p:cNvPr id="16" name="Freeform 16" descr="preencoded.png"/>
            <p:cNvSpPr/>
            <p:nvPr/>
          </p:nvSpPr>
          <p:spPr>
            <a:xfrm>
              <a:off x="0" y="0"/>
              <a:ext cx="7608316" cy="7608316"/>
            </a:xfrm>
            <a:custGeom>
              <a:avLst/>
              <a:gdLst/>
              <a:ahLst/>
              <a:cxnLst/>
              <a:rect l="l" t="t" r="r" b="b"/>
              <a:pathLst>
                <a:path w="7608316" h="7608316">
                  <a:moveTo>
                    <a:pt x="0" y="0"/>
                  </a:moveTo>
                  <a:lnTo>
                    <a:pt x="7608316" y="0"/>
                  </a:lnTo>
                  <a:lnTo>
                    <a:pt x="7608316" y="7608316"/>
                  </a:lnTo>
                  <a:lnTo>
                    <a:pt x="0" y="7608316"/>
                  </a:lnTo>
                  <a:lnTo>
                    <a:pt x="0" y="0"/>
                  </a:lnTo>
                  <a:close/>
                </a:path>
              </a:pathLst>
            </a:custGeom>
            <a:blipFill>
              <a:blip r:embed="rId5"/>
              <a:stretch>
                <a:fillRect/>
              </a:stretch>
            </a:blipFill>
          </p:spPr>
          <p:txBody>
            <a:bodyPr/>
            <a:lstStyle/>
            <a:p>
              <a:endParaRPr lang="en-US"/>
            </a:p>
          </p:txBody>
        </p:sp>
      </p:grpSp>
      <p:grpSp>
        <p:nvGrpSpPr>
          <p:cNvPr id="17" name="Group 17"/>
          <p:cNvGrpSpPr>
            <a:grpSpLocks noChangeAspect="1"/>
          </p:cNvGrpSpPr>
          <p:nvPr/>
        </p:nvGrpSpPr>
        <p:grpSpPr>
          <a:xfrm>
            <a:off x="10370419" y="3598292"/>
            <a:ext cx="371177" cy="463897"/>
            <a:chOff x="0" y="0"/>
            <a:chExt cx="494903" cy="618530"/>
          </a:xfrm>
        </p:grpSpPr>
        <p:sp>
          <p:nvSpPr>
            <p:cNvPr id="18" name="Freeform 18" descr="preencoded.png"/>
            <p:cNvSpPr/>
            <p:nvPr/>
          </p:nvSpPr>
          <p:spPr>
            <a:xfrm>
              <a:off x="0" y="0"/>
              <a:ext cx="494919" cy="618490"/>
            </a:xfrm>
            <a:custGeom>
              <a:avLst/>
              <a:gdLst/>
              <a:ahLst/>
              <a:cxnLst/>
              <a:rect l="l" t="t" r="r" b="b"/>
              <a:pathLst>
                <a:path w="494919" h="618490">
                  <a:moveTo>
                    <a:pt x="0" y="0"/>
                  </a:moveTo>
                  <a:lnTo>
                    <a:pt x="494919" y="0"/>
                  </a:lnTo>
                  <a:lnTo>
                    <a:pt x="494919" y="618490"/>
                  </a:lnTo>
                  <a:lnTo>
                    <a:pt x="0" y="618490"/>
                  </a:lnTo>
                  <a:lnTo>
                    <a:pt x="0" y="0"/>
                  </a:lnTo>
                  <a:close/>
                </a:path>
              </a:pathLst>
            </a:custGeom>
            <a:blipFill>
              <a:blip r:embed="rId6"/>
              <a:stretch>
                <a:fillRect t="-264" r="3" b="-270"/>
              </a:stretch>
            </a:blipFill>
          </p:spPr>
          <p:txBody>
            <a:bodyPr/>
            <a:lstStyle/>
            <a:p>
              <a:endParaRPr lang="en-US"/>
            </a:p>
          </p:txBody>
        </p:sp>
      </p:grpSp>
      <p:sp>
        <p:nvSpPr>
          <p:cNvPr id="19" name="TextBox 19"/>
          <p:cNvSpPr txBox="1"/>
          <p:nvPr/>
        </p:nvSpPr>
        <p:spPr>
          <a:xfrm>
            <a:off x="12369105" y="6007150"/>
            <a:ext cx="3101131" cy="378173"/>
          </a:xfrm>
          <a:prstGeom prst="rect">
            <a:avLst/>
          </a:prstGeom>
        </p:spPr>
        <p:txBody>
          <a:bodyPr lIns="0" tIns="0" rIns="0" bIns="0" rtlCol="0" anchor="t">
            <a:spAutoFit/>
          </a:bodyPr>
          <a:lstStyle/>
          <a:p>
            <a:pPr algn="l">
              <a:lnSpc>
                <a:spcPts val="2999"/>
              </a:lnSpc>
            </a:pPr>
            <a:r>
              <a:rPr lang="en-US" sz="2437" b="1">
                <a:solidFill>
                  <a:srgbClr val="403234"/>
                </a:solidFill>
                <a:latin typeface="Noto Serif Bold"/>
                <a:ea typeface="Noto Serif Bold"/>
                <a:cs typeface="Noto Serif Bold"/>
                <a:sym typeface="Noto Serif Bold"/>
              </a:rPr>
              <a:t>Alex &amp; Jennie</a:t>
            </a:r>
          </a:p>
        </p:txBody>
      </p:sp>
      <p:sp>
        <p:nvSpPr>
          <p:cNvPr id="20" name="TextBox 20"/>
          <p:cNvSpPr txBox="1"/>
          <p:nvPr/>
        </p:nvSpPr>
        <p:spPr>
          <a:xfrm>
            <a:off x="12369105" y="6448425"/>
            <a:ext cx="4926658" cy="765175"/>
          </a:xfrm>
          <a:prstGeom prst="rect">
            <a:avLst/>
          </a:prstGeom>
        </p:spPr>
        <p:txBody>
          <a:bodyPr lIns="0" tIns="0" rIns="0" bIns="0" rtlCol="0" anchor="t">
            <a:spAutoFit/>
          </a:bodyPr>
          <a:lstStyle/>
          <a:p>
            <a:pPr algn="l">
              <a:lnSpc>
                <a:spcPts val="3125"/>
              </a:lnSpc>
            </a:pPr>
            <a:r>
              <a:rPr lang="en-US" sz="1937">
                <a:solidFill>
                  <a:srgbClr val="403234"/>
                </a:solidFill>
                <a:latin typeface="Noto Serif"/>
                <a:ea typeface="Noto Serif"/>
                <a:cs typeface="Noto Serif"/>
                <a:sym typeface="Noto Serif"/>
              </a:rPr>
              <a:t>1880:  Marriage established second branch of family </a:t>
            </a:r>
          </a:p>
        </p:txBody>
      </p:sp>
      <p:grpSp>
        <p:nvGrpSpPr>
          <p:cNvPr id="21" name="Group 21"/>
          <p:cNvGrpSpPr>
            <a:grpSpLocks noChangeAspect="1"/>
          </p:cNvGrpSpPr>
          <p:nvPr/>
        </p:nvGrpSpPr>
        <p:grpSpPr>
          <a:xfrm>
            <a:off x="6290816" y="2389435"/>
            <a:ext cx="5706219" cy="5706219"/>
            <a:chOff x="0" y="0"/>
            <a:chExt cx="7608292" cy="7608292"/>
          </a:xfrm>
        </p:grpSpPr>
        <p:sp>
          <p:nvSpPr>
            <p:cNvPr id="22" name="Freeform 22" descr="preencoded.png"/>
            <p:cNvSpPr/>
            <p:nvPr/>
          </p:nvSpPr>
          <p:spPr>
            <a:xfrm>
              <a:off x="0" y="0"/>
              <a:ext cx="7608316" cy="7608316"/>
            </a:xfrm>
            <a:custGeom>
              <a:avLst/>
              <a:gdLst/>
              <a:ahLst/>
              <a:cxnLst/>
              <a:rect l="l" t="t" r="r" b="b"/>
              <a:pathLst>
                <a:path w="7608316" h="7608316">
                  <a:moveTo>
                    <a:pt x="0" y="0"/>
                  </a:moveTo>
                  <a:lnTo>
                    <a:pt x="7608316" y="0"/>
                  </a:lnTo>
                  <a:lnTo>
                    <a:pt x="7608316" y="7608316"/>
                  </a:lnTo>
                  <a:lnTo>
                    <a:pt x="0" y="7608316"/>
                  </a:lnTo>
                  <a:lnTo>
                    <a:pt x="0" y="0"/>
                  </a:lnTo>
                  <a:close/>
                </a:path>
              </a:pathLst>
            </a:custGeom>
            <a:blipFill>
              <a:blip r:embed="rId7"/>
              <a:stretch>
                <a:fillRect/>
              </a:stretch>
            </a:blipFill>
          </p:spPr>
          <p:txBody>
            <a:bodyPr/>
            <a:lstStyle/>
            <a:p>
              <a:endParaRPr lang="en-US"/>
            </a:p>
          </p:txBody>
        </p:sp>
      </p:grpSp>
      <p:grpSp>
        <p:nvGrpSpPr>
          <p:cNvPr id="23" name="Group 23"/>
          <p:cNvGrpSpPr>
            <a:grpSpLocks noChangeAspect="1"/>
          </p:cNvGrpSpPr>
          <p:nvPr/>
        </p:nvGrpSpPr>
        <p:grpSpPr>
          <a:xfrm>
            <a:off x="10370419" y="6422752"/>
            <a:ext cx="371177" cy="463898"/>
            <a:chOff x="0" y="0"/>
            <a:chExt cx="494903" cy="618530"/>
          </a:xfrm>
        </p:grpSpPr>
        <p:sp>
          <p:nvSpPr>
            <p:cNvPr id="24" name="Freeform 24" descr="preencoded.png"/>
            <p:cNvSpPr/>
            <p:nvPr/>
          </p:nvSpPr>
          <p:spPr>
            <a:xfrm>
              <a:off x="0" y="0"/>
              <a:ext cx="494919" cy="618490"/>
            </a:xfrm>
            <a:custGeom>
              <a:avLst/>
              <a:gdLst/>
              <a:ahLst/>
              <a:cxnLst/>
              <a:rect l="l" t="t" r="r" b="b"/>
              <a:pathLst>
                <a:path w="494919" h="618490">
                  <a:moveTo>
                    <a:pt x="0" y="0"/>
                  </a:moveTo>
                  <a:lnTo>
                    <a:pt x="494919" y="0"/>
                  </a:lnTo>
                  <a:lnTo>
                    <a:pt x="494919" y="618490"/>
                  </a:lnTo>
                  <a:lnTo>
                    <a:pt x="0" y="618490"/>
                  </a:lnTo>
                  <a:lnTo>
                    <a:pt x="0" y="0"/>
                  </a:lnTo>
                  <a:close/>
                </a:path>
              </a:pathLst>
            </a:custGeom>
            <a:blipFill>
              <a:blip r:embed="rId8"/>
              <a:stretch>
                <a:fillRect t="-264" r="3" b="-270"/>
              </a:stretch>
            </a:blipFill>
          </p:spPr>
          <p:txBody>
            <a:bodyPr/>
            <a:lstStyle/>
            <a:p>
              <a:endParaRPr lang="en-US"/>
            </a:p>
          </p:txBody>
        </p:sp>
      </p:grpSp>
      <p:sp>
        <p:nvSpPr>
          <p:cNvPr id="25" name="TextBox 25"/>
          <p:cNvSpPr txBox="1"/>
          <p:nvPr/>
        </p:nvSpPr>
        <p:spPr>
          <a:xfrm>
            <a:off x="2817614" y="5808761"/>
            <a:ext cx="3101131" cy="378173"/>
          </a:xfrm>
          <a:prstGeom prst="rect">
            <a:avLst/>
          </a:prstGeom>
        </p:spPr>
        <p:txBody>
          <a:bodyPr lIns="0" tIns="0" rIns="0" bIns="0" rtlCol="0" anchor="t">
            <a:spAutoFit/>
          </a:bodyPr>
          <a:lstStyle/>
          <a:p>
            <a:pPr algn="r">
              <a:lnSpc>
                <a:spcPts val="2999"/>
              </a:lnSpc>
            </a:pPr>
            <a:r>
              <a:rPr lang="en-US" sz="2437" b="1">
                <a:solidFill>
                  <a:srgbClr val="403234"/>
                </a:solidFill>
                <a:latin typeface="Noto Serif Bold"/>
                <a:ea typeface="Noto Serif Bold"/>
                <a:cs typeface="Noto Serif Bold"/>
                <a:sym typeface="Noto Serif Bold"/>
              </a:rPr>
              <a:t>John &amp; Jennie</a:t>
            </a:r>
          </a:p>
        </p:txBody>
      </p:sp>
      <p:sp>
        <p:nvSpPr>
          <p:cNvPr id="26" name="TextBox 26"/>
          <p:cNvSpPr txBox="1"/>
          <p:nvPr/>
        </p:nvSpPr>
        <p:spPr>
          <a:xfrm>
            <a:off x="992238" y="6250037"/>
            <a:ext cx="4926509" cy="1276499"/>
          </a:xfrm>
          <a:prstGeom prst="rect">
            <a:avLst/>
          </a:prstGeom>
        </p:spPr>
        <p:txBody>
          <a:bodyPr lIns="0" tIns="0" rIns="0" bIns="0" rtlCol="0" anchor="t">
            <a:spAutoFit/>
          </a:bodyPr>
          <a:lstStyle/>
          <a:p>
            <a:pPr algn="r">
              <a:lnSpc>
                <a:spcPts val="3125"/>
              </a:lnSpc>
            </a:pPr>
            <a:r>
              <a:rPr lang="en-US" sz="1937">
                <a:solidFill>
                  <a:srgbClr val="403234"/>
                </a:solidFill>
                <a:latin typeface="Noto Serif"/>
                <a:ea typeface="Noto Serif"/>
                <a:cs typeface="Noto Serif"/>
                <a:sym typeface="Noto Serif"/>
              </a:rPr>
              <a:t>After deaths of Patsy and Alex, John married Jennie (December 18, 1895), creating "double kin" relationship</a:t>
            </a:r>
          </a:p>
        </p:txBody>
      </p:sp>
      <p:grpSp>
        <p:nvGrpSpPr>
          <p:cNvPr id="27" name="Group 27"/>
          <p:cNvGrpSpPr>
            <a:grpSpLocks noChangeAspect="1"/>
          </p:cNvGrpSpPr>
          <p:nvPr/>
        </p:nvGrpSpPr>
        <p:grpSpPr>
          <a:xfrm>
            <a:off x="6290816" y="2389435"/>
            <a:ext cx="5706219" cy="5706219"/>
            <a:chOff x="0" y="0"/>
            <a:chExt cx="7608292" cy="7608292"/>
          </a:xfrm>
        </p:grpSpPr>
        <p:sp>
          <p:nvSpPr>
            <p:cNvPr id="28" name="Freeform 28" descr="preencoded.png"/>
            <p:cNvSpPr/>
            <p:nvPr/>
          </p:nvSpPr>
          <p:spPr>
            <a:xfrm>
              <a:off x="0" y="0"/>
              <a:ext cx="7608316" cy="7608316"/>
            </a:xfrm>
            <a:custGeom>
              <a:avLst/>
              <a:gdLst/>
              <a:ahLst/>
              <a:cxnLst/>
              <a:rect l="l" t="t" r="r" b="b"/>
              <a:pathLst>
                <a:path w="7608316" h="7608316">
                  <a:moveTo>
                    <a:pt x="0" y="0"/>
                  </a:moveTo>
                  <a:lnTo>
                    <a:pt x="7608316" y="0"/>
                  </a:lnTo>
                  <a:lnTo>
                    <a:pt x="7608316" y="7608316"/>
                  </a:lnTo>
                  <a:lnTo>
                    <a:pt x="0" y="7608316"/>
                  </a:lnTo>
                  <a:lnTo>
                    <a:pt x="0" y="0"/>
                  </a:lnTo>
                  <a:close/>
                </a:path>
              </a:pathLst>
            </a:custGeom>
            <a:blipFill>
              <a:blip r:embed="rId9"/>
              <a:stretch>
                <a:fillRect/>
              </a:stretch>
            </a:blipFill>
          </p:spPr>
          <p:txBody>
            <a:bodyPr/>
            <a:lstStyle/>
            <a:p>
              <a:endParaRPr lang="en-US"/>
            </a:p>
          </p:txBody>
        </p:sp>
      </p:grpSp>
      <p:grpSp>
        <p:nvGrpSpPr>
          <p:cNvPr id="29" name="Group 29"/>
          <p:cNvGrpSpPr>
            <a:grpSpLocks noChangeAspect="1"/>
          </p:cNvGrpSpPr>
          <p:nvPr/>
        </p:nvGrpSpPr>
        <p:grpSpPr>
          <a:xfrm>
            <a:off x="7545957" y="6422752"/>
            <a:ext cx="371178" cy="463898"/>
            <a:chOff x="0" y="0"/>
            <a:chExt cx="494903" cy="618530"/>
          </a:xfrm>
        </p:grpSpPr>
        <p:sp>
          <p:nvSpPr>
            <p:cNvPr id="30" name="Freeform 30" descr="preencoded.png"/>
            <p:cNvSpPr/>
            <p:nvPr/>
          </p:nvSpPr>
          <p:spPr>
            <a:xfrm>
              <a:off x="0" y="0"/>
              <a:ext cx="494919" cy="618490"/>
            </a:xfrm>
            <a:custGeom>
              <a:avLst/>
              <a:gdLst/>
              <a:ahLst/>
              <a:cxnLst/>
              <a:rect l="l" t="t" r="r" b="b"/>
              <a:pathLst>
                <a:path w="494919" h="618490">
                  <a:moveTo>
                    <a:pt x="0" y="0"/>
                  </a:moveTo>
                  <a:lnTo>
                    <a:pt x="494919" y="0"/>
                  </a:lnTo>
                  <a:lnTo>
                    <a:pt x="494919" y="618490"/>
                  </a:lnTo>
                  <a:lnTo>
                    <a:pt x="0" y="618490"/>
                  </a:lnTo>
                  <a:lnTo>
                    <a:pt x="0" y="0"/>
                  </a:lnTo>
                  <a:close/>
                </a:path>
              </a:pathLst>
            </a:custGeom>
            <a:blipFill>
              <a:blip r:embed="rId10"/>
              <a:stretch>
                <a:fillRect t="-264" r="3" b="-270"/>
              </a:stretch>
            </a:blipFill>
          </p:spPr>
          <p:txBody>
            <a:bodyPr/>
            <a:lstStyle/>
            <a:p>
              <a:endParaRPr lang="en-US"/>
            </a:p>
          </p:txBody>
        </p:sp>
      </p:grpSp>
      <p:sp>
        <p:nvSpPr>
          <p:cNvPr id="31" name="TextBox 31"/>
          <p:cNvSpPr txBox="1"/>
          <p:nvPr/>
        </p:nvSpPr>
        <p:spPr>
          <a:xfrm>
            <a:off x="1028700" y="8581429"/>
            <a:ext cx="16303526" cy="892319"/>
          </a:xfrm>
          <a:prstGeom prst="rect">
            <a:avLst/>
          </a:prstGeom>
        </p:spPr>
        <p:txBody>
          <a:bodyPr lIns="0" tIns="0" rIns="0" bIns="0" rtlCol="0" anchor="t">
            <a:spAutoFit/>
          </a:bodyPr>
          <a:lstStyle/>
          <a:p>
            <a:pPr algn="ctr">
              <a:lnSpc>
                <a:spcPts val="3608"/>
              </a:lnSpc>
            </a:pPr>
            <a:r>
              <a:rPr lang="en-US" sz="2237">
                <a:solidFill>
                  <a:srgbClr val="403234"/>
                </a:solidFill>
                <a:latin typeface="Noto Serif"/>
                <a:ea typeface="Noto Serif"/>
                <a:cs typeface="Noto Serif"/>
                <a:sym typeface="Noto Serif"/>
              </a:rPr>
              <a:t>To survive hard times, John and Jennie married in 1895, making Alex and Jennie's children both John's nieces/nephews and step-children. This created what we call "double kin" - a dual kinship that strengthened family bonds.</a:t>
            </a:r>
          </a:p>
        </p:txBody>
      </p:sp>
      <p:sp>
        <p:nvSpPr>
          <p:cNvPr id="32" name="Freeform 32"/>
          <p:cNvSpPr/>
          <p:nvPr/>
        </p:nvSpPr>
        <p:spPr>
          <a:xfrm>
            <a:off x="8133102" y="4193087"/>
            <a:ext cx="2087798" cy="1993847"/>
          </a:xfrm>
          <a:custGeom>
            <a:avLst/>
            <a:gdLst/>
            <a:ahLst/>
            <a:cxnLst/>
            <a:rect l="l" t="t" r="r" b="b"/>
            <a:pathLst>
              <a:path w="2087798" h="1993847">
                <a:moveTo>
                  <a:pt x="0" y="0"/>
                </a:moveTo>
                <a:lnTo>
                  <a:pt x="2087797" y="0"/>
                </a:lnTo>
                <a:lnTo>
                  <a:pt x="2087797" y="1993847"/>
                </a:lnTo>
                <a:lnTo>
                  <a:pt x="0" y="1993847"/>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2C2B3"/>
            </a:solidFill>
          </p:spPr>
          <p:txBody>
            <a:bodyPr/>
            <a:lstStyle/>
            <a:p>
              <a:endParaRPr lang="en-US"/>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8F5"/>
            </a:solidFill>
          </p:spPr>
          <p:txBody>
            <a:bodyPr/>
            <a:lstStyle/>
            <a:p>
              <a:endParaRPr lang="en-US"/>
            </a:p>
          </p:txBody>
        </p:sp>
      </p:grpSp>
      <p:sp>
        <p:nvSpPr>
          <p:cNvPr id="6" name="Freeform 6"/>
          <p:cNvSpPr/>
          <p:nvPr/>
        </p:nvSpPr>
        <p:spPr>
          <a:xfrm>
            <a:off x="17173115" y="9222284"/>
            <a:ext cx="1114885" cy="1064716"/>
          </a:xfrm>
          <a:custGeom>
            <a:avLst/>
            <a:gdLst/>
            <a:ahLst/>
            <a:cxnLst/>
            <a:rect l="l" t="t" r="r" b="b"/>
            <a:pathLst>
              <a:path w="1114885" h="1064716">
                <a:moveTo>
                  <a:pt x="0" y="0"/>
                </a:moveTo>
                <a:lnTo>
                  <a:pt x="1114885" y="0"/>
                </a:lnTo>
                <a:lnTo>
                  <a:pt x="1114885" y="1064716"/>
                </a:lnTo>
                <a:lnTo>
                  <a:pt x="0" y="1064716"/>
                </a:lnTo>
                <a:lnTo>
                  <a:pt x="0" y="0"/>
                </a:lnTo>
                <a:close/>
              </a:path>
            </a:pathLst>
          </a:custGeom>
          <a:blipFill>
            <a:blip r:embed="rId3"/>
            <a:stretch>
              <a:fillRect/>
            </a:stretch>
          </a:blipFill>
        </p:spPr>
        <p:txBody>
          <a:bodyPr/>
          <a:lstStyle/>
          <a:p>
            <a:endParaRPr lang="en-US"/>
          </a:p>
        </p:txBody>
      </p:sp>
      <p:sp>
        <p:nvSpPr>
          <p:cNvPr id="7" name="Freeform 7"/>
          <p:cNvSpPr/>
          <p:nvPr/>
        </p:nvSpPr>
        <p:spPr>
          <a:xfrm>
            <a:off x="1028700" y="2591395"/>
            <a:ext cx="7586805" cy="6666905"/>
          </a:xfrm>
          <a:custGeom>
            <a:avLst/>
            <a:gdLst/>
            <a:ahLst/>
            <a:cxnLst/>
            <a:rect l="l" t="t" r="r" b="b"/>
            <a:pathLst>
              <a:path w="7586805" h="6666905">
                <a:moveTo>
                  <a:pt x="0" y="0"/>
                </a:moveTo>
                <a:lnTo>
                  <a:pt x="7586805" y="0"/>
                </a:lnTo>
                <a:lnTo>
                  <a:pt x="7586805" y="6666905"/>
                </a:lnTo>
                <a:lnTo>
                  <a:pt x="0" y="66669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4179406" y="1329779"/>
            <a:ext cx="8389144" cy="784622"/>
          </a:xfrm>
          <a:prstGeom prst="rect">
            <a:avLst/>
          </a:prstGeom>
        </p:spPr>
        <p:txBody>
          <a:bodyPr lIns="0" tIns="0" rIns="0" bIns="0" rtlCol="0" anchor="t">
            <a:spAutoFit/>
          </a:bodyPr>
          <a:lstStyle/>
          <a:p>
            <a:pPr algn="l">
              <a:lnSpc>
                <a:spcPts val="6062"/>
              </a:lnSpc>
            </a:pPr>
            <a:r>
              <a:rPr lang="en-US" sz="4875" b="1">
                <a:solidFill>
                  <a:srgbClr val="450707"/>
                </a:solidFill>
                <a:latin typeface="Noto Serif Bold"/>
                <a:ea typeface="Noto Serif Bold"/>
                <a:cs typeface="Noto Serif Bold"/>
                <a:sym typeface="Noto Serif Bold"/>
              </a:rPr>
              <a:t>Complex Family Dynamics</a:t>
            </a:r>
          </a:p>
        </p:txBody>
      </p:sp>
      <p:sp>
        <p:nvSpPr>
          <p:cNvPr id="9" name="TextBox 9"/>
          <p:cNvSpPr txBox="1"/>
          <p:nvPr/>
        </p:nvSpPr>
        <p:spPr>
          <a:xfrm>
            <a:off x="9456092" y="3228826"/>
            <a:ext cx="5061585" cy="352425"/>
          </a:xfrm>
          <a:prstGeom prst="rect">
            <a:avLst/>
          </a:prstGeom>
        </p:spPr>
        <p:txBody>
          <a:bodyPr lIns="0" tIns="0" rIns="0" bIns="0" rtlCol="0" anchor="t">
            <a:spAutoFit/>
          </a:bodyPr>
          <a:lstStyle/>
          <a:p>
            <a:pPr algn="l">
              <a:lnSpc>
                <a:spcPts val="2999"/>
              </a:lnSpc>
            </a:pPr>
            <a:r>
              <a:rPr lang="en-US" sz="2437" b="1">
                <a:solidFill>
                  <a:srgbClr val="450707"/>
                </a:solidFill>
                <a:latin typeface="Noto Serif Bold"/>
                <a:ea typeface="Noto Serif Bold"/>
                <a:cs typeface="Noto Serif Bold"/>
                <a:sym typeface="Noto Serif Bold"/>
              </a:rPr>
              <a:t>John &amp; Liza's Children</a:t>
            </a:r>
          </a:p>
        </p:txBody>
      </p:sp>
      <p:sp>
        <p:nvSpPr>
          <p:cNvPr id="10" name="TextBox 10"/>
          <p:cNvSpPr txBox="1"/>
          <p:nvPr/>
        </p:nvSpPr>
        <p:spPr>
          <a:xfrm>
            <a:off x="9456092" y="3769221"/>
            <a:ext cx="7849195" cy="879574"/>
          </a:xfrm>
          <a:prstGeom prst="rect">
            <a:avLst/>
          </a:prstGeom>
        </p:spPr>
        <p:txBody>
          <a:bodyPr lIns="0" tIns="0" rIns="0" bIns="0" rtlCol="0" anchor="t">
            <a:spAutoFit/>
          </a:bodyPr>
          <a:lstStyle/>
          <a:p>
            <a:pPr algn="l">
              <a:lnSpc>
                <a:spcPts val="3125"/>
              </a:lnSpc>
            </a:pPr>
            <a:r>
              <a:rPr lang="en-US" sz="1937">
                <a:solidFill>
                  <a:srgbClr val="403234"/>
                </a:solidFill>
                <a:latin typeface="Noto Serif"/>
                <a:ea typeface="Noto Serif"/>
                <a:cs typeface="Noto Serif"/>
                <a:sym typeface="Noto Serif"/>
              </a:rPr>
              <a:t>During both marriages, John maintained a relationship with neighbor Liza Baker, which produced:</a:t>
            </a:r>
          </a:p>
        </p:txBody>
      </p:sp>
      <p:sp>
        <p:nvSpPr>
          <p:cNvPr id="11" name="TextBox 11"/>
          <p:cNvSpPr txBox="1"/>
          <p:nvPr/>
        </p:nvSpPr>
        <p:spPr>
          <a:xfrm>
            <a:off x="9456092" y="4786312"/>
            <a:ext cx="7849195" cy="482650"/>
          </a:xfrm>
          <a:prstGeom prst="rect">
            <a:avLst/>
          </a:prstGeom>
        </p:spPr>
        <p:txBody>
          <a:bodyPr lIns="0" tIns="0" rIns="0" bIns="0" rtlCol="0" anchor="t">
            <a:spAutoFit/>
          </a:bodyPr>
          <a:lstStyle/>
          <a:p>
            <a:pPr marL="292199" lvl="1" indent="-146100" algn="l">
              <a:lnSpc>
                <a:spcPts val="3125"/>
              </a:lnSpc>
              <a:buFont typeface="Arial"/>
              <a:buChar char="•"/>
            </a:pPr>
            <a:r>
              <a:rPr lang="en-US" sz="1937">
                <a:solidFill>
                  <a:srgbClr val="403234"/>
                </a:solidFill>
                <a:latin typeface="Noto Serif"/>
                <a:ea typeface="Noto Serif"/>
                <a:cs typeface="Noto Serif"/>
                <a:sym typeface="Noto Serif"/>
              </a:rPr>
              <a:t>Pinky Williams Peterman (1880)</a:t>
            </a:r>
          </a:p>
        </p:txBody>
      </p:sp>
      <p:sp>
        <p:nvSpPr>
          <p:cNvPr id="12" name="TextBox 12"/>
          <p:cNvSpPr txBox="1"/>
          <p:nvPr/>
        </p:nvSpPr>
        <p:spPr>
          <a:xfrm>
            <a:off x="9456092" y="5270004"/>
            <a:ext cx="7849195" cy="482650"/>
          </a:xfrm>
          <a:prstGeom prst="rect">
            <a:avLst/>
          </a:prstGeom>
        </p:spPr>
        <p:txBody>
          <a:bodyPr lIns="0" tIns="0" rIns="0" bIns="0" rtlCol="0" anchor="t">
            <a:spAutoFit/>
          </a:bodyPr>
          <a:lstStyle/>
          <a:p>
            <a:pPr marL="292199" lvl="1" indent="-146100" algn="l">
              <a:lnSpc>
                <a:spcPts val="3125"/>
              </a:lnSpc>
              <a:buFont typeface="Arial"/>
              <a:buChar char="•"/>
            </a:pPr>
            <a:r>
              <a:rPr lang="en-US" sz="1937">
                <a:solidFill>
                  <a:srgbClr val="403234"/>
                </a:solidFill>
                <a:latin typeface="Noto Serif"/>
                <a:ea typeface="Noto Serif"/>
                <a:cs typeface="Noto Serif"/>
                <a:sym typeface="Noto Serif"/>
              </a:rPr>
              <a:t>Queen Ann Belle Williams (March 27, 1886)</a:t>
            </a:r>
          </a:p>
        </p:txBody>
      </p:sp>
      <p:sp>
        <p:nvSpPr>
          <p:cNvPr id="13" name="TextBox 13"/>
          <p:cNvSpPr txBox="1"/>
          <p:nvPr/>
        </p:nvSpPr>
        <p:spPr>
          <a:xfrm>
            <a:off x="9456092" y="5890171"/>
            <a:ext cx="7849195" cy="1259512"/>
          </a:xfrm>
          <a:prstGeom prst="rect">
            <a:avLst/>
          </a:prstGeom>
        </p:spPr>
        <p:txBody>
          <a:bodyPr lIns="0" tIns="0" rIns="0" bIns="0" rtlCol="0" anchor="t">
            <a:spAutoFit/>
          </a:bodyPr>
          <a:lstStyle/>
          <a:p>
            <a:pPr algn="l">
              <a:lnSpc>
                <a:spcPts val="3447"/>
              </a:lnSpc>
            </a:pPr>
            <a:r>
              <a:rPr lang="en-US" sz="2137">
                <a:solidFill>
                  <a:srgbClr val="403234"/>
                </a:solidFill>
                <a:latin typeface="Noto Serif"/>
                <a:ea typeface="Noto Serif"/>
                <a:cs typeface="Noto Serif"/>
                <a:sym typeface="Noto Serif"/>
              </a:rPr>
              <a:t>John briefly separated from Jennie and married Liza on January 4, 1898 (becoming a bigamist), but reconciled with Jennie by 1890.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2C2B3"/>
            </a:solidFill>
          </p:spPr>
          <p:txBody>
            <a:bodyPr/>
            <a:lstStyle/>
            <a:p>
              <a:endParaRPr lang="en-US"/>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8F5"/>
            </a:solidFill>
          </p:spPr>
          <p:txBody>
            <a:bodyPr/>
            <a:lstStyle/>
            <a:p>
              <a:endParaRPr lang="en-US"/>
            </a:p>
          </p:txBody>
        </p:sp>
      </p:grpSp>
      <p:grpSp>
        <p:nvGrpSpPr>
          <p:cNvPr id="6" name="Group 6"/>
          <p:cNvGrpSpPr>
            <a:grpSpLocks noChangeAspect="1"/>
          </p:cNvGrpSpPr>
          <p:nvPr/>
        </p:nvGrpSpPr>
        <p:grpSpPr>
          <a:xfrm>
            <a:off x="16049019" y="9686925"/>
            <a:ext cx="2153256" cy="514350"/>
            <a:chOff x="0" y="0"/>
            <a:chExt cx="2871008" cy="685800"/>
          </a:xfrm>
        </p:grpSpPr>
        <p:sp>
          <p:nvSpPr>
            <p:cNvPr id="7" name="Freeform 7" descr="preencoded.png">
              <a:hlinkClick r:id="rId3" tooltip="https://gamma.app/?utm_source=made-with-gamma"/>
            </p:cNvPr>
            <p:cNvSpPr/>
            <p:nvPr/>
          </p:nvSpPr>
          <p:spPr>
            <a:xfrm>
              <a:off x="0" y="0"/>
              <a:ext cx="2870962" cy="685800"/>
            </a:xfrm>
            <a:custGeom>
              <a:avLst/>
              <a:gdLst/>
              <a:ahLst/>
              <a:cxnLst/>
              <a:rect l="l" t="t" r="r" b="b"/>
              <a:pathLst>
                <a:path w="2870962" h="685800">
                  <a:moveTo>
                    <a:pt x="0" y="0"/>
                  </a:moveTo>
                  <a:lnTo>
                    <a:pt x="2870962" y="0"/>
                  </a:lnTo>
                  <a:lnTo>
                    <a:pt x="2870962" y="685800"/>
                  </a:lnTo>
                  <a:lnTo>
                    <a:pt x="0" y="685800"/>
                  </a:lnTo>
                  <a:lnTo>
                    <a:pt x="0" y="0"/>
                  </a:lnTo>
                  <a:close/>
                </a:path>
              </a:pathLst>
            </a:custGeom>
            <a:blipFill>
              <a:blip r:embed="rId4"/>
              <a:stretch>
                <a:fillRect r="-1"/>
              </a:stretch>
            </a:blipFill>
          </p:spPr>
          <p:txBody>
            <a:bodyPr/>
            <a:lstStyle/>
            <a:p>
              <a:endParaRPr lang="en-US"/>
            </a:p>
          </p:txBody>
        </p:sp>
      </p:grpSp>
      <p:grpSp>
        <p:nvGrpSpPr>
          <p:cNvPr id="8" name="Group 8"/>
          <p:cNvGrpSpPr>
            <a:grpSpLocks noChangeAspect="1"/>
          </p:cNvGrpSpPr>
          <p:nvPr/>
        </p:nvGrpSpPr>
        <p:grpSpPr>
          <a:xfrm>
            <a:off x="11430000" y="0"/>
            <a:ext cx="6858000" cy="10289827"/>
            <a:chOff x="0" y="0"/>
            <a:chExt cx="9144000" cy="13719770"/>
          </a:xfrm>
        </p:grpSpPr>
        <p:sp>
          <p:nvSpPr>
            <p:cNvPr id="9" name="Freeform 9" descr="preencoded.png"/>
            <p:cNvSpPr/>
            <p:nvPr/>
          </p:nvSpPr>
          <p:spPr>
            <a:xfrm>
              <a:off x="0" y="0"/>
              <a:ext cx="9144000" cy="13719811"/>
            </a:xfrm>
            <a:custGeom>
              <a:avLst/>
              <a:gdLst/>
              <a:ahLst/>
              <a:cxnLst/>
              <a:rect l="l" t="t" r="r" b="b"/>
              <a:pathLst>
                <a:path w="9144000" h="13719811">
                  <a:moveTo>
                    <a:pt x="0" y="0"/>
                  </a:moveTo>
                  <a:lnTo>
                    <a:pt x="9144000" y="0"/>
                  </a:lnTo>
                  <a:lnTo>
                    <a:pt x="9144000" y="13719811"/>
                  </a:lnTo>
                  <a:lnTo>
                    <a:pt x="0" y="13719811"/>
                  </a:lnTo>
                  <a:lnTo>
                    <a:pt x="0" y="0"/>
                  </a:lnTo>
                  <a:close/>
                </a:path>
              </a:pathLst>
            </a:custGeom>
            <a:blipFill>
              <a:blip r:embed="rId5"/>
              <a:stretch>
                <a:fillRect l="-13" r="-13"/>
              </a:stretch>
            </a:blipFill>
          </p:spPr>
          <p:txBody>
            <a:bodyPr/>
            <a:lstStyle/>
            <a:p>
              <a:endParaRPr lang="en-US"/>
            </a:p>
          </p:txBody>
        </p:sp>
      </p:grpSp>
      <p:grpSp>
        <p:nvGrpSpPr>
          <p:cNvPr id="10" name="Group 10"/>
          <p:cNvGrpSpPr/>
          <p:nvPr/>
        </p:nvGrpSpPr>
        <p:grpSpPr>
          <a:xfrm>
            <a:off x="11430000" y="0"/>
            <a:ext cx="6858000" cy="10289827"/>
            <a:chOff x="0" y="0"/>
            <a:chExt cx="9144000" cy="13719770"/>
          </a:xfrm>
        </p:grpSpPr>
        <p:sp>
          <p:nvSpPr>
            <p:cNvPr id="11" name="Freeform 11"/>
            <p:cNvSpPr/>
            <p:nvPr/>
          </p:nvSpPr>
          <p:spPr>
            <a:xfrm>
              <a:off x="0" y="0"/>
              <a:ext cx="9144000" cy="13719811"/>
            </a:xfrm>
            <a:custGeom>
              <a:avLst/>
              <a:gdLst/>
              <a:ahLst/>
              <a:cxnLst/>
              <a:rect l="l" t="t" r="r" b="b"/>
              <a:pathLst>
                <a:path w="9144000" h="13719811">
                  <a:moveTo>
                    <a:pt x="0" y="0"/>
                  </a:moveTo>
                  <a:lnTo>
                    <a:pt x="9144000" y="0"/>
                  </a:lnTo>
                  <a:lnTo>
                    <a:pt x="9144000" y="13719811"/>
                  </a:lnTo>
                  <a:lnTo>
                    <a:pt x="0" y="13719811"/>
                  </a:lnTo>
                  <a:close/>
                </a:path>
              </a:pathLst>
            </a:custGeom>
            <a:solidFill>
              <a:srgbClr val="DFDFE0"/>
            </a:solidFill>
          </p:spPr>
          <p:txBody>
            <a:bodyPr/>
            <a:lstStyle/>
            <a:p>
              <a:endParaRPr lang="en-US"/>
            </a:p>
          </p:txBody>
        </p:sp>
      </p:grpSp>
      <p:grpSp>
        <p:nvGrpSpPr>
          <p:cNvPr id="12" name="Group 12"/>
          <p:cNvGrpSpPr>
            <a:grpSpLocks noChangeAspect="1"/>
          </p:cNvGrpSpPr>
          <p:nvPr/>
        </p:nvGrpSpPr>
        <p:grpSpPr>
          <a:xfrm>
            <a:off x="11430000" y="0"/>
            <a:ext cx="6858000" cy="10289827"/>
            <a:chOff x="0" y="0"/>
            <a:chExt cx="9144000" cy="13719770"/>
          </a:xfrm>
        </p:grpSpPr>
        <p:sp>
          <p:nvSpPr>
            <p:cNvPr id="13" name="Freeform 13"/>
            <p:cNvSpPr/>
            <p:nvPr/>
          </p:nvSpPr>
          <p:spPr>
            <a:xfrm>
              <a:off x="0" y="0"/>
              <a:ext cx="9144000" cy="13719811"/>
            </a:xfrm>
            <a:custGeom>
              <a:avLst/>
              <a:gdLst/>
              <a:ahLst/>
              <a:cxnLst/>
              <a:rect l="l" t="t" r="r" b="b"/>
              <a:pathLst>
                <a:path w="9144000" h="13719811">
                  <a:moveTo>
                    <a:pt x="0" y="0"/>
                  </a:moveTo>
                  <a:lnTo>
                    <a:pt x="9144000" y="0"/>
                  </a:lnTo>
                  <a:lnTo>
                    <a:pt x="9144000" y="13719811"/>
                  </a:lnTo>
                  <a:lnTo>
                    <a:pt x="0" y="13719811"/>
                  </a:lnTo>
                  <a:lnTo>
                    <a:pt x="0" y="0"/>
                  </a:lnTo>
                  <a:close/>
                </a:path>
              </a:pathLst>
            </a:custGeom>
            <a:blipFill>
              <a:blip r:embed="rId6"/>
              <a:stretch>
                <a:fillRect l="-49079" r="-49079"/>
              </a:stretch>
            </a:blipFill>
          </p:spPr>
          <p:txBody>
            <a:bodyPr/>
            <a:lstStyle/>
            <a:p>
              <a:endParaRPr lang="en-US"/>
            </a:p>
          </p:txBody>
        </p:sp>
      </p:grpSp>
      <p:grpSp>
        <p:nvGrpSpPr>
          <p:cNvPr id="14" name="Group 14"/>
          <p:cNvGrpSpPr/>
          <p:nvPr/>
        </p:nvGrpSpPr>
        <p:grpSpPr>
          <a:xfrm>
            <a:off x="959495" y="2518321"/>
            <a:ext cx="4635550" cy="3301156"/>
            <a:chOff x="0" y="0"/>
            <a:chExt cx="6180733" cy="4401542"/>
          </a:xfrm>
        </p:grpSpPr>
        <p:sp>
          <p:nvSpPr>
            <p:cNvPr id="15" name="Freeform 15"/>
            <p:cNvSpPr/>
            <p:nvPr/>
          </p:nvSpPr>
          <p:spPr>
            <a:xfrm>
              <a:off x="0" y="0"/>
              <a:ext cx="6180709" cy="4401566"/>
            </a:xfrm>
            <a:custGeom>
              <a:avLst/>
              <a:gdLst/>
              <a:ahLst/>
              <a:cxnLst/>
              <a:rect l="l" t="t" r="r" b="b"/>
              <a:pathLst>
                <a:path w="6180709" h="4401566">
                  <a:moveTo>
                    <a:pt x="0" y="48006"/>
                  </a:moveTo>
                  <a:cubicBezTo>
                    <a:pt x="0" y="21463"/>
                    <a:pt x="21463" y="0"/>
                    <a:pt x="48006" y="0"/>
                  </a:cubicBezTo>
                  <a:lnTo>
                    <a:pt x="6132703" y="0"/>
                  </a:lnTo>
                  <a:cubicBezTo>
                    <a:pt x="6159246" y="0"/>
                    <a:pt x="6180709" y="21463"/>
                    <a:pt x="6180709" y="48006"/>
                  </a:cubicBezTo>
                  <a:lnTo>
                    <a:pt x="6180709" y="4353560"/>
                  </a:lnTo>
                  <a:cubicBezTo>
                    <a:pt x="6180709" y="4380103"/>
                    <a:pt x="6159246" y="4401566"/>
                    <a:pt x="6132703" y="4401566"/>
                  </a:cubicBezTo>
                  <a:lnTo>
                    <a:pt x="48006" y="4401566"/>
                  </a:lnTo>
                  <a:cubicBezTo>
                    <a:pt x="21463" y="4401566"/>
                    <a:pt x="0" y="4380103"/>
                    <a:pt x="0" y="4353560"/>
                  </a:cubicBezTo>
                  <a:close/>
                </a:path>
              </a:pathLst>
            </a:custGeom>
            <a:solidFill>
              <a:srgbClr val="E2C2B3"/>
            </a:solidFill>
          </p:spPr>
          <p:txBody>
            <a:bodyPr/>
            <a:lstStyle/>
            <a:p>
              <a:endParaRPr lang="en-US"/>
            </a:p>
          </p:txBody>
        </p:sp>
      </p:grpSp>
      <p:grpSp>
        <p:nvGrpSpPr>
          <p:cNvPr id="16" name="Group 16"/>
          <p:cNvGrpSpPr/>
          <p:nvPr/>
        </p:nvGrpSpPr>
        <p:grpSpPr>
          <a:xfrm>
            <a:off x="5834806" y="2518321"/>
            <a:ext cx="4635699" cy="3301156"/>
            <a:chOff x="0" y="0"/>
            <a:chExt cx="6180932" cy="4401542"/>
          </a:xfrm>
        </p:grpSpPr>
        <p:sp>
          <p:nvSpPr>
            <p:cNvPr id="17" name="Freeform 17"/>
            <p:cNvSpPr/>
            <p:nvPr/>
          </p:nvSpPr>
          <p:spPr>
            <a:xfrm>
              <a:off x="0" y="0"/>
              <a:ext cx="6180963" cy="4401566"/>
            </a:xfrm>
            <a:custGeom>
              <a:avLst/>
              <a:gdLst/>
              <a:ahLst/>
              <a:cxnLst/>
              <a:rect l="l" t="t" r="r" b="b"/>
              <a:pathLst>
                <a:path w="6180963" h="4401566">
                  <a:moveTo>
                    <a:pt x="0" y="48006"/>
                  </a:moveTo>
                  <a:cubicBezTo>
                    <a:pt x="0" y="21463"/>
                    <a:pt x="21463" y="0"/>
                    <a:pt x="48006" y="0"/>
                  </a:cubicBezTo>
                  <a:lnTo>
                    <a:pt x="6132957" y="0"/>
                  </a:lnTo>
                  <a:cubicBezTo>
                    <a:pt x="6159500" y="0"/>
                    <a:pt x="6180963" y="21463"/>
                    <a:pt x="6180963" y="48006"/>
                  </a:cubicBezTo>
                  <a:lnTo>
                    <a:pt x="6180963" y="4353560"/>
                  </a:lnTo>
                  <a:cubicBezTo>
                    <a:pt x="6180963" y="4380103"/>
                    <a:pt x="6159500" y="4401566"/>
                    <a:pt x="6132957" y="4401566"/>
                  </a:cubicBezTo>
                  <a:lnTo>
                    <a:pt x="48006" y="4401566"/>
                  </a:lnTo>
                  <a:cubicBezTo>
                    <a:pt x="21463" y="4401566"/>
                    <a:pt x="0" y="4380103"/>
                    <a:pt x="0" y="4353560"/>
                  </a:cubicBezTo>
                  <a:close/>
                </a:path>
              </a:pathLst>
            </a:custGeom>
            <a:solidFill>
              <a:srgbClr val="E2C2B3"/>
            </a:solidFill>
          </p:spPr>
          <p:txBody>
            <a:bodyPr/>
            <a:lstStyle/>
            <a:p>
              <a:endParaRPr lang="en-US"/>
            </a:p>
          </p:txBody>
        </p:sp>
      </p:grpSp>
      <p:grpSp>
        <p:nvGrpSpPr>
          <p:cNvPr id="18" name="Group 18"/>
          <p:cNvGrpSpPr/>
          <p:nvPr/>
        </p:nvGrpSpPr>
        <p:grpSpPr>
          <a:xfrm>
            <a:off x="959495" y="6059240"/>
            <a:ext cx="9511010" cy="1765846"/>
            <a:chOff x="0" y="0"/>
            <a:chExt cx="12681347" cy="2354462"/>
          </a:xfrm>
        </p:grpSpPr>
        <p:sp>
          <p:nvSpPr>
            <p:cNvPr id="19" name="Freeform 19"/>
            <p:cNvSpPr/>
            <p:nvPr/>
          </p:nvSpPr>
          <p:spPr>
            <a:xfrm>
              <a:off x="0" y="0"/>
              <a:ext cx="12681331" cy="2354453"/>
            </a:xfrm>
            <a:custGeom>
              <a:avLst/>
              <a:gdLst/>
              <a:ahLst/>
              <a:cxnLst/>
              <a:rect l="l" t="t" r="r" b="b"/>
              <a:pathLst>
                <a:path w="12681331" h="2354453">
                  <a:moveTo>
                    <a:pt x="0" y="48006"/>
                  </a:moveTo>
                  <a:cubicBezTo>
                    <a:pt x="0" y="21463"/>
                    <a:pt x="21463" y="0"/>
                    <a:pt x="48006" y="0"/>
                  </a:cubicBezTo>
                  <a:lnTo>
                    <a:pt x="12633325" y="0"/>
                  </a:lnTo>
                  <a:cubicBezTo>
                    <a:pt x="12659868" y="0"/>
                    <a:pt x="12681331" y="21463"/>
                    <a:pt x="12681331" y="48006"/>
                  </a:cubicBezTo>
                  <a:lnTo>
                    <a:pt x="12681331" y="2306447"/>
                  </a:lnTo>
                  <a:cubicBezTo>
                    <a:pt x="12681331" y="2332990"/>
                    <a:pt x="12659868" y="2354453"/>
                    <a:pt x="12633325" y="2354453"/>
                  </a:cubicBezTo>
                  <a:lnTo>
                    <a:pt x="48006" y="2354453"/>
                  </a:lnTo>
                  <a:cubicBezTo>
                    <a:pt x="21463" y="2354453"/>
                    <a:pt x="0" y="2332990"/>
                    <a:pt x="0" y="2306447"/>
                  </a:cubicBezTo>
                  <a:close/>
                </a:path>
              </a:pathLst>
            </a:custGeom>
            <a:solidFill>
              <a:srgbClr val="E2C2B3"/>
            </a:solidFill>
          </p:spPr>
          <p:txBody>
            <a:bodyPr/>
            <a:lstStyle/>
            <a:p>
              <a:endParaRPr lang="en-US"/>
            </a:p>
          </p:txBody>
        </p:sp>
      </p:grpSp>
      <p:sp>
        <p:nvSpPr>
          <p:cNvPr id="20" name="Freeform 20"/>
          <p:cNvSpPr/>
          <p:nvPr/>
        </p:nvSpPr>
        <p:spPr>
          <a:xfrm>
            <a:off x="17173115" y="9222284"/>
            <a:ext cx="1114885" cy="1064716"/>
          </a:xfrm>
          <a:custGeom>
            <a:avLst/>
            <a:gdLst/>
            <a:ahLst/>
            <a:cxnLst/>
            <a:rect l="l" t="t" r="r" b="b"/>
            <a:pathLst>
              <a:path w="1114885" h="1064716">
                <a:moveTo>
                  <a:pt x="0" y="0"/>
                </a:moveTo>
                <a:lnTo>
                  <a:pt x="1114885" y="0"/>
                </a:lnTo>
                <a:lnTo>
                  <a:pt x="1114885" y="1064716"/>
                </a:lnTo>
                <a:lnTo>
                  <a:pt x="0" y="1064716"/>
                </a:lnTo>
                <a:lnTo>
                  <a:pt x="0" y="0"/>
                </a:lnTo>
                <a:close/>
              </a:path>
            </a:pathLst>
          </a:custGeom>
          <a:blipFill>
            <a:blip r:embed="rId7"/>
            <a:stretch>
              <a:fillRect/>
            </a:stretch>
          </a:blipFill>
        </p:spPr>
        <p:txBody>
          <a:bodyPr/>
          <a:lstStyle/>
          <a:p>
            <a:endParaRPr lang="en-US"/>
          </a:p>
        </p:txBody>
      </p:sp>
      <p:sp>
        <p:nvSpPr>
          <p:cNvPr id="21" name="TextBox 21"/>
          <p:cNvSpPr txBox="1"/>
          <p:nvPr/>
        </p:nvSpPr>
        <p:spPr>
          <a:xfrm>
            <a:off x="959495" y="640556"/>
            <a:ext cx="9511010" cy="1518047"/>
          </a:xfrm>
          <a:prstGeom prst="rect">
            <a:avLst/>
          </a:prstGeom>
        </p:spPr>
        <p:txBody>
          <a:bodyPr lIns="0" tIns="0" rIns="0" bIns="0" rtlCol="0" anchor="t">
            <a:spAutoFit/>
          </a:bodyPr>
          <a:lstStyle/>
          <a:p>
            <a:pPr algn="l">
              <a:lnSpc>
                <a:spcPts val="5874"/>
              </a:lnSpc>
            </a:pPr>
            <a:r>
              <a:rPr lang="en-US" sz="4687" b="1">
                <a:solidFill>
                  <a:srgbClr val="450707"/>
                </a:solidFill>
                <a:latin typeface="Noto Serif Bold"/>
                <a:ea typeface="Noto Serif Bold"/>
                <a:cs typeface="Noto Serif Bold"/>
                <a:sym typeface="Noto Serif Bold"/>
              </a:rPr>
              <a:t>The Fruit: Family Achievements</a:t>
            </a:r>
          </a:p>
        </p:txBody>
      </p:sp>
      <p:sp>
        <p:nvSpPr>
          <p:cNvPr id="22" name="TextBox 22"/>
          <p:cNvSpPr txBox="1"/>
          <p:nvPr/>
        </p:nvSpPr>
        <p:spPr>
          <a:xfrm>
            <a:off x="1199257" y="2739032"/>
            <a:ext cx="2998291" cy="393799"/>
          </a:xfrm>
          <a:prstGeom prst="rect">
            <a:avLst/>
          </a:prstGeom>
        </p:spPr>
        <p:txBody>
          <a:bodyPr lIns="0" tIns="0" rIns="0" bIns="0" rtlCol="0" anchor="t">
            <a:spAutoFit/>
          </a:bodyPr>
          <a:lstStyle/>
          <a:p>
            <a:pPr algn="l">
              <a:lnSpc>
                <a:spcPts val="2937"/>
              </a:lnSpc>
            </a:pPr>
            <a:r>
              <a:rPr lang="en-US" sz="2312" b="1">
                <a:solidFill>
                  <a:srgbClr val="403234"/>
                </a:solidFill>
                <a:latin typeface="Noto Serif Bold"/>
                <a:ea typeface="Noto Serif Bold"/>
                <a:cs typeface="Noto Serif Bold"/>
                <a:sym typeface="Noto Serif Bold"/>
              </a:rPr>
              <a:t>Civil Rights</a:t>
            </a:r>
          </a:p>
        </p:txBody>
      </p:sp>
      <p:sp>
        <p:nvSpPr>
          <p:cNvPr id="23" name="TextBox 23"/>
          <p:cNvSpPr txBox="1"/>
          <p:nvPr/>
        </p:nvSpPr>
        <p:spPr>
          <a:xfrm>
            <a:off x="1199257" y="3200549"/>
            <a:ext cx="4156025" cy="2379166"/>
          </a:xfrm>
          <a:prstGeom prst="rect">
            <a:avLst/>
          </a:prstGeom>
        </p:spPr>
        <p:txBody>
          <a:bodyPr lIns="0" tIns="0" rIns="0" bIns="0" rtlCol="0" anchor="t">
            <a:spAutoFit/>
          </a:bodyPr>
          <a:lstStyle/>
          <a:p>
            <a:pPr algn="l">
              <a:lnSpc>
                <a:spcPts val="3000"/>
              </a:lnSpc>
            </a:pPr>
            <a:r>
              <a:rPr lang="en-US" sz="1874">
                <a:solidFill>
                  <a:srgbClr val="403234"/>
                </a:solidFill>
                <a:latin typeface="Noto Serif"/>
                <a:ea typeface="Noto Serif"/>
                <a:cs typeface="Noto Serif"/>
                <a:sym typeface="Noto Serif"/>
              </a:rPr>
              <a:t>Family members participated in every major and minor movement to improve lives: civil rights, women's suffrage, educational, vocational, pay equity, and feminist causes.</a:t>
            </a:r>
          </a:p>
        </p:txBody>
      </p:sp>
      <p:sp>
        <p:nvSpPr>
          <p:cNvPr id="24" name="TextBox 24"/>
          <p:cNvSpPr txBox="1"/>
          <p:nvPr/>
        </p:nvSpPr>
        <p:spPr>
          <a:xfrm>
            <a:off x="6074569" y="2739032"/>
            <a:ext cx="2998291" cy="393799"/>
          </a:xfrm>
          <a:prstGeom prst="rect">
            <a:avLst/>
          </a:prstGeom>
        </p:spPr>
        <p:txBody>
          <a:bodyPr lIns="0" tIns="0" rIns="0" bIns="0" rtlCol="0" anchor="t">
            <a:spAutoFit/>
          </a:bodyPr>
          <a:lstStyle/>
          <a:p>
            <a:pPr algn="l">
              <a:lnSpc>
                <a:spcPts val="2937"/>
              </a:lnSpc>
            </a:pPr>
            <a:r>
              <a:rPr lang="en-US" sz="2312" b="1">
                <a:solidFill>
                  <a:srgbClr val="403234"/>
                </a:solidFill>
                <a:latin typeface="Noto Serif Bold"/>
                <a:ea typeface="Noto Serif Bold"/>
                <a:cs typeface="Noto Serif Bold"/>
                <a:sym typeface="Noto Serif Bold"/>
              </a:rPr>
              <a:t>Public Service</a:t>
            </a:r>
          </a:p>
        </p:txBody>
      </p:sp>
      <p:sp>
        <p:nvSpPr>
          <p:cNvPr id="25" name="TextBox 25"/>
          <p:cNvSpPr txBox="1"/>
          <p:nvPr/>
        </p:nvSpPr>
        <p:spPr>
          <a:xfrm>
            <a:off x="6074569" y="3200549"/>
            <a:ext cx="4156174" cy="1885950"/>
          </a:xfrm>
          <a:prstGeom prst="rect">
            <a:avLst/>
          </a:prstGeom>
        </p:spPr>
        <p:txBody>
          <a:bodyPr lIns="0" tIns="0" rIns="0" bIns="0" rtlCol="0" anchor="t">
            <a:spAutoFit/>
          </a:bodyPr>
          <a:lstStyle/>
          <a:p>
            <a:pPr algn="l">
              <a:lnSpc>
                <a:spcPts val="3000"/>
              </a:lnSpc>
            </a:pPr>
            <a:r>
              <a:rPr lang="en-US" sz="1875">
                <a:solidFill>
                  <a:srgbClr val="403234"/>
                </a:solidFill>
                <a:latin typeface="Noto Serif"/>
                <a:ea typeface="Noto Serif"/>
                <a:cs typeface="Noto Serif"/>
                <a:sym typeface="Noto Serif"/>
              </a:rPr>
              <a:t>Proud veterans of every branch of government and civil servants. </a:t>
            </a:r>
          </a:p>
          <a:p>
            <a:pPr algn="l">
              <a:lnSpc>
                <a:spcPts val="3000"/>
              </a:lnSpc>
            </a:pPr>
            <a:endParaRPr lang="en-US" sz="1875">
              <a:solidFill>
                <a:srgbClr val="403234"/>
              </a:solidFill>
              <a:latin typeface="Noto Serif"/>
              <a:ea typeface="Noto Serif"/>
              <a:cs typeface="Noto Serif"/>
              <a:sym typeface="Noto Serif"/>
            </a:endParaRPr>
          </a:p>
          <a:p>
            <a:pPr algn="l">
              <a:lnSpc>
                <a:spcPts val="3000"/>
              </a:lnSpc>
            </a:pPr>
            <a:r>
              <a:rPr lang="en-US" sz="1874">
                <a:solidFill>
                  <a:srgbClr val="403234"/>
                </a:solidFill>
                <a:latin typeface="Noto Serif"/>
                <a:ea typeface="Noto Serif"/>
                <a:cs typeface="Noto Serif"/>
                <a:sym typeface="Noto Serif"/>
              </a:rPr>
              <a:t>Multiple political leaders, both appointed and elected.</a:t>
            </a:r>
          </a:p>
        </p:txBody>
      </p:sp>
      <p:sp>
        <p:nvSpPr>
          <p:cNvPr id="26" name="TextBox 26"/>
          <p:cNvSpPr txBox="1"/>
          <p:nvPr/>
        </p:nvSpPr>
        <p:spPr>
          <a:xfrm>
            <a:off x="1199257" y="6279951"/>
            <a:ext cx="3121521" cy="393799"/>
          </a:xfrm>
          <a:prstGeom prst="rect">
            <a:avLst/>
          </a:prstGeom>
        </p:spPr>
        <p:txBody>
          <a:bodyPr lIns="0" tIns="0" rIns="0" bIns="0" rtlCol="0" anchor="t">
            <a:spAutoFit/>
          </a:bodyPr>
          <a:lstStyle/>
          <a:p>
            <a:pPr algn="l">
              <a:lnSpc>
                <a:spcPts val="2937"/>
              </a:lnSpc>
            </a:pPr>
            <a:r>
              <a:rPr lang="en-US" sz="2312" b="1">
                <a:solidFill>
                  <a:srgbClr val="403234"/>
                </a:solidFill>
                <a:latin typeface="Noto Serif Bold"/>
                <a:ea typeface="Noto Serif Bold"/>
                <a:cs typeface="Noto Serif Bold"/>
                <a:sym typeface="Noto Serif Bold"/>
              </a:rPr>
              <a:t>Spiritual Leadership</a:t>
            </a:r>
          </a:p>
        </p:txBody>
      </p:sp>
      <p:sp>
        <p:nvSpPr>
          <p:cNvPr id="27" name="TextBox 27"/>
          <p:cNvSpPr txBox="1"/>
          <p:nvPr/>
        </p:nvSpPr>
        <p:spPr>
          <a:xfrm>
            <a:off x="1199258" y="6741467"/>
            <a:ext cx="9031486" cy="742950"/>
          </a:xfrm>
          <a:prstGeom prst="rect">
            <a:avLst/>
          </a:prstGeom>
        </p:spPr>
        <p:txBody>
          <a:bodyPr lIns="0" tIns="0" rIns="0" bIns="0" rtlCol="0" anchor="t">
            <a:spAutoFit/>
          </a:bodyPr>
          <a:lstStyle/>
          <a:p>
            <a:pPr algn="l">
              <a:lnSpc>
                <a:spcPts val="3000"/>
              </a:lnSpc>
            </a:pPr>
            <a:r>
              <a:rPr lang="en-US" sz="1874">
                <a:solidFill>
                  <a:srgbClr val="403234"/>
                </a:solidFill>
                <a:latin typeface="Noto Serif"/>
                <a:ea typeface="Noto Serif"/>
                <a:cs typeface="Noto Serif"/>
                <a:sym typeface="Noto Serif"/>
              </a:rPr>
              <a:t>A plethora of spiritual leaders and ministers excelling in the pulpit, administration, education, music, and financial stewardship.</a:t>
            </a:r>
          </a:p>
        </p:txBody>
      </p:sp>
      <p:sp>
        <p:nvSpPr>
          <p:cNvPr id="28" name="TextBox 28"/>
          <p:cNvSpPr txBox="1"/>
          <p:nvPr/>
        </p:nvSpPr>
        <p:spPr>
          <a:xfrm>
            <a:off x="959495" y="8018710"/>
            <a:ext cx="9511010" cy="1611511"/>
          </a:xfrm>
          <a:prstGeom prst="rect">
            <a:avLst/>
          </a:prstGeom>
        </p:spPr>
        <p:txBody>
          <a:bodyPr lIns="0" tIns="0" rIns="0" bIns="0" rtlCol="0" anchor="t">
            <a:spAutoFit/>
          </a:bodyPr>
          <a:lstStyle/>
          <a:p>
            <a:pPr algn="l">
              <a:lnSpc>
                <a:spcPts val="3000"/>
              </a:lnSpc>
            </a:pPr>
            <a:r>
              <a:rPr lang="en-US" sz="1874">
                <a:solidFill>
                  <a:srgbClr val="403234"/>
                </a:solidFill>
                <a:latin typeface="Noto Serif"/>
                <a:ea typeface="Noto Serif"/>
                <a:cs typeface="Noto Serif"/>
                <a:sym typeface="Noto Serif"/>
              </a:rPr>
              <a:t>As time progressed, family members moved and opportunities opened for colored people, negros, blacks, and African Americans throughout the US and around the world. Our family seized these opportunities, but success led to geographic dispersion.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2C2B3"/>
            </a:solidFill>
          </p:spPr>
          <p:txBody>
            <a:bodyPr/>
            <a:lstStyle/>
            <a:p>
              <a:endParaRPr lang="en-US"/>
            </a:p>
          </p:txBody>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8F5"/>
            </a:solidFill>
          </p:spPr>
          <p:txBody>
            <a:bodyPr/>
            <a:lstStyle/>
            <a:p>
              <a:endParaRPr lang="en-US"/>
            </a:p>
          </p:txBody>
        </p:sp>
      </p:grpSp>
      <p:sp>
        <p:nvSpPr>
          <p:cNvPr id="6" name="TextBox 6"/>
          <p:cNvSpPr txBox="1"/>
          <p:nvPr/>
        </p:nvSpPr>
        <p:spPr>
          <a:xfrm>
            <a:off x="5090665" y="216221"/>
            <a:ext cx="7709892" cy="1155600"/>
          </a:xfrm>
          <a:prstGeom prst="rect">
            <a:avLst/>
          </a:prstGeom>
        </p:spPr>
        <p:txBody>
          <a:bodyPr lIns="0" tIns="0" rIns="0" bIns="0" rtlCol="0" anchor="t">
            <a:spAutoFit/>
          </a:bodyPr>
          <a:lstStyle/>
          <a:p>
            <a:pPr algn="ctr">
              <a:lnSpc>
                <a:spcPts val="4624"/>
              </a:lnSpc>
            </a:pPr>
            <a:r>
              <a:rPr lang="en-US" sz="3687" b="1">
                <a:solidFill>
                  <a:srgbClr val="450707"/>
                </a:solidFill>
                <a:latin typeface="Noto Serif Bold"/>
                <a:ea typeface="Noto Serif Bold"/>
                <a:cs typeface="Noto Serif Bold"/>
                <a:sym typeface="Noto Serif Bold"/>
              </a:rPr>
              <a:t>The Challenge: </a:t>
            </a:r>
          </a:p>
          <a:p>
            <a:pPr algn="ctr">
              <a:lnSpc>
                <a:spcPts val="4627"/>
              </a:lnSpc>
            </a:pPr>
            <a:r>
              <a:rPr lang="en-US" sz="3687" b="1">
                <a:solidFill>
                  <a:srgbClr val="450707"/>
                </a:solidFill>
                <a:latin typeface="Noto Serif Bold"/>
                <a:ea typeface="Noto Serif Bold"/>
                <a:cs typeface="Noto Serif Bold"/>
                <a:sym typeface="Noto Serif Bold"/>
              </a:rPr>
              <a:t>Family Disconnection</a:t>
            </a:r>
          </a:p>
        </p:txBody>
      </p:sp>
      <p:sp>
        <p:nvSpPr>
          <p:cNvPr id="7" name="TextBox 7"/>
          <p:cNvSpPr txBox="1"/>
          <p:nvPr/>
        </p:nvSpPr>
        <p:spPr>
          <a:xfrm>
            <a:off x="650825" y="1648411"/>
            <a:ext cx="8294786" cy="2119630"/>
          </a:xfrm>
          <a:prstGeom prst="rect">
            <a:avLst/>
          </a:prstGeom>
        </p:spPr>
        <p:txBody>
          <a:bodyPr lIns="0" tIns="0" rIns="0" bIns="0" rtlCol="0" anchor="t">
            <a:spAutoFit/>
          </a:bodyPr>
          <a:lstStyle/>
          <a:p>
            <a:pPr algn="l">
              <a:lnSpc>
                <a:spcPts val="3440"/>
              </a:lnSpc>
            </a:pPr>
            <a:r>
              <a:rPr lang="en-US" sz="2150">
                <a:solidFill>
                  <a:srgbClr val="403234"/>
                </a:solidFill>
                <a:latin typeface="Noto Serif"/>
                <a:ea typeface="Noto Serif"/>
                <a:cs typeface="Noto Serif"/>
                <a:sym typeface="Noto Serif"/>
              </a:rPr>
              <a:t>Despite our family's remarkable achievements across many fields, success led to an unintended consequence: family members drifted apart geographically and socially. The situation became so severe that first cousins no longer knew one another.</a:t>
            </a:r>
          </a:p>
        </p:txBody>
      </p:sp>
      <p:sp>
        <p:nvSpPr>
          <p:cNvPr id="8" name="TextBox 8"/>
          <p:cNvSpPr txBox="1"/>
          <p:nvPr/>
        </p:nvSpPr>
        <p:spPr>
          <a:xfrm>
            <a:off x="650825" y="6812619"/>
            <a:ext cx="8294786" cy="1691006"/>
          </a:xfrm>
          <a:prstGeom prst="rect">
            <a:avLst/>
          </a:prstGeom>
        </p:spPr>
        <p:txBody>
          <a:bodyPr lIns="0" tIns="0" rIns="0" bIns="0" rtlCol="0" anchor="t">
            <a:spAutoFit/>
          </a:bodyPr>
          <a:lstStyle/>
          <a:p>
            <a:pPr algn="l">
              <a:lnSpc>
                <a:spcPts val="3439"/>
              </a:lnSpc>
            </a:pPr>
            <a:r>
              <a:rPr lang="en-US" sz="2149">
                <a:solidFill>
                  <a:srgbClr val="403234"/>
                </a:solidFill>
                <a:latin typeface="Noto Serif"/>
                <a:ea typeface="Noto Serif"/>
                <a:cs typeface="Noto Serif"/>
                <a:sym typeface="Noto Serif"/>
              </a:rPr>
              <a:t>This disconnection reached a critical point when children of siblings began dating, not realizing they were first cousins. When this news spread through the family, it caused shock and outrage, but ultimately led to action.</a:t>
            </a:r>
          </a:p>
        </p:txBody>
      </p:sp>
      <p:grpSp>
        <p:nvGrpSpPr>
          <p:cNvPr id="9" name="Group 9"/>
          <p:cNvGrpSpPr/>
          <p:nvPr/>
        </p:nvGrpSpPr>
        <p:grpSpPr>
          <a:xfrm>
            <a:off x="650825" y="4129991"/>
            <a:ext cx="8294786" cy="2512812"/>
            <a:chOff x="0" y="0"/>
            <a:chExt cx="11059715" cy="3350416"/>
          </a:xfrm>
        </p:grpSpPr>
        <p:sp>
          <p:nvSpPr>
            <p:cNvPr id="10" name="Freeform 10"/>
            <p:cNvSpPr/>
            <p:nvPr/>
          </p:nvSpPr>
          <p:spPr>
            <a:xfrm>
              <a:off x="0" y="0"/>
              <a:ext cx="11059668" cy="3350400"/>
            </a:xfrm>
            <a:custGeom>
              <a:avLst/>
              <a:gdLst/>
              <a:ahLst/>
              <a:cxnLst/>
              <a:rect l="l" t="t" r="r" b="b"/>
              <a:pathLst>
                <a:path w="11059668" h="3350400">
                  <a:moveTo>
                    <a:pt x="0" y="59712"/>
                  </a:moveTo>
                  <a:cubicBezTo>
                    <a:pt x="0" y="26824"/>
                    <a:pt x="14605" y="0"/>
                    <a:pt x="32512" y="0"/>
                  </a:cubicBezTo>
                  <a:lnTo>
                    <a:pt x="11027156" y="0"/>
                  </a:lnTo>
                  <a:cubicBezTo>
                    <a:pt x="11045190" y="0"/>
                    <a:pt x="11059668" y="26824"/>
                    <a:pt x="11059668" y="59712"/>
                  </a:cubicBezTo>
                  <a:lnTo>
                    <a:pt x="11059668" y="3290688"/>
                  </a:lnTo>
                  <a:cubicBezTo>
                    <a:pt x="11059668" y="3323810"/>
                    <a:pt x="11045063" y="3350400"/>
                    <a:pt x="11027156" y="3350400"/>
                  </a:cubicBezTo>
                  <a:lnTo>
                    <a:pt x="32512" y="3350400"/>
                  </a:lnTo>
                  <a:cubicBezTo>
                    <a:pt x="14478" y="3350400"/>
                    <a:pt x="0" y="3323576"/>
                    <a:pt x="0" y="3290688"/>
                  </a:cubicBezTo>
                  <a:close/>
                </a:path>
              </a:pathLst>
            </a:custGeom>
            <a:solidFill>
              <a:srgbClr val="450707"/>
            </a:solidFill>
          </p:spPr>
          <p:txBody>
            <a:bodyPr/>
            <a:lstStyle/>
            <a:p>
              <a:endParaRPr lang="en-US"/>
            </a:p>
          </p:txBody>
        </p:sp>
      </p:grpSp>
      <p:grpSp>
        <p:nvGrpSpPr>
          <p:cNvPr id="11" name="Group 11"/>
          <p:cNvGrpSpPr>
            <a:grpSpLocks noChangeAspect="1"/>
          </p:cNvGrpSpPr>
          <p:nvPr/>
        </p:nvGrpSpPr>
        <p:grpSpPr>
          <a:xfrm>
            <a:off x="2689524" y="4367000"/>
            <a:ext cx="254199" cy="203299"/>
            <a:chOff x="0" y="0"/>
            <a:chExt cx="338932" cy="271065"/>
          </a:xfrm>
        </p:grpSpPr>
        <p:sp>
          <p:nvSpPr>
            <p:cNvPr id="12" name="Freeform 12" descr="preencoded.png"/>
            <p:cNvSpPr/>
            <p:nvPr/>
          </p:nvSpPr>
          <p:spPr>
            <a:xfrm>
              <a:off x="0" y="0"/>
              <a:ext cx="338963" cy="271018"/>
            </a:xfrm>
            <a:custGeom>
              <a:avLst/>
              <a:gdLst/>
              <a:ahLst/>
              <a:cxnLst/>
              <a:rect l="l" t="t" r="r" b="b"/>
              <a:pathLst>
                <a:path w="338963" h="271018">
                  <a:moveTo>
                    <a:pt x="0" y="0"/>
                  </a:moveTo>
                  <a:lnTo>
                    <a:pt x="338963" y="0"/>
                  </a:lnTo>
                  <a:lnTo>
                    <a:pt x="338963" y="271018"/>
                  </a:lnTo>
                  <a:lnTo>
                    <a:pt x="0" y="271018"/>
                  </a:lnTo>
                  <a:lnTo>
                    <a:pt x="0" y="0"/>
                  </a:lnTo>
                  <a:close/>
                </a:path>
              </a:pathLst>
            </a:custGeom>
            <a:blipFill>
              <a:blip r:embed="rId3"/>
              <a:stretch>
                <a:fillRect l="-1413" r="-1403" b="-17"/>
              </a:stretch>
            </a:blipFill>
          </p:spPr>
          <p:txBody>
            <a:bodyPr/>
            <a:lstStyle/>
            <a:p>
              <a:endParaRPr lang="en-US"/>
            </a:p>
          </p:txBody>
        </p:sp>
      </p:grpSp>
      <p:sp>
        <p:nvSpPr>
          <p:cNvPr id="13" name="TextBox 13"/>
          <p:cNvSpPr txBox="1"/>
          <p:nvPr/>
        </p:nvSpPr>
        <p:spPr>
          <a:xfrm>
            <a:off x="3172271" y="4289643"/>
            <a:ext cx="3251895" cy="348488"/>
          </a:xfrm>
          <a:prstGeom prst="rect">
            <a:avLst/>
          </a:prstGeom>
        </p:spPr>
        <p:txBody>
          <a:bodyPr lIns="0" tIns="0" rIns="0" bIns="0" rtlCol="0" anchor="t">
            <a:spAutoFit/>
          </a:bodyPr>
          <a:lstStyle/>
          <a:p>
            <a:pPr algn="l">
              <a:lnSpc>
                <a:spcPts val="2895"/>
              </a:lnSpc>
            </a:pPr>
            <a:r>
              <a:rPr lang="en-US" sz="2262" b="1">
                <a:solidFill>
                  <a:srgbClr val="FFFFFF"/>
                </a:solidFill>
                <a:latin typeface="Noto Serif Bold"/>
                <a:ea typeface="Noto Serif Bold"/>
                <a:cs typeface="Noto Serif Bold"/>
                <a:sym typeface="Noto Serif Bold"/>
              </a:rPr>
              <a:t>The Wake-Up Call</a:t>
            </a:r>
          </a:p>
        </p:txBody>
      </p:sp>
      <p:sp>
        <p:nvSpPr>
          <p:cNvPr id="14" name="TextBox 14"/>
          <p:cNvSpPr txBox="1"/>
          <p:nvPr/>
        </p:nvSpPr>
        <p:spPr>
          <a:xfrm>
            <a:off x="1230362" y="4797623"/>
            <a:ext cx="7552581" cy="1262380"/>
          </a:xfrm>
          <a:prstGeom prst="rect">
            <a:avLst/>
          </a:prstGeom>
        </p:spPr>
        <p:txBody>
          <a:bodyPr lIns="0" tIns="0" rIns="0" bIns="0" rtlCol="0" anchor="t">
            <a:spAutoFit/>
          </a:bodyPr>
          <a:lstStyle/>
          <a:p>
            <a:pPr algn="l">
              <a:lnSpc>
                <a:spcPts val="3440"/>
              </a:lnSpc>
            </a:pPr>
            <a:r>
              <a:rPr lang="en-US" sz="2150">
                <a:solidFill>
                  <a:srgbClr val="FFFFFF"/>
                </a:solidFill>
                <a:latin typeface="Noto Serif"/>
                <a:ea typeface="Noto Serif"/>
                <a:cs typeface="Noto Serif"/>
                <a:sym typeface="Noto Serif"/>
              </a:rPr>
              <a:t>"The children of her brothers started dating, not knowing they were first cousins. When word made its way around the family, there was shock, outrage, and then action."</a:t>
            </a:r>
          </a:p>
        </p:txBody>
      </p:sp>
      <p:grpSp>
        <p:nvGrpSpPr>
          <p:cNvPr id="15" name="Group 15"/>
          <p:cNvGrpSpPr>
            <a:grpSpLocks noChangeAspect="1"/>
          </p:cNvGrpSpPr>
          <p:nvPr/>
        </p:nvGrpSpPr>
        <p:grpSpPr>
          <a:xfrm>
            <a:off x="9351913" y="1734136"/>
            <a:ext cx="9494796" cy="9494796"/>
            <a:chOff x="0" y="0"/>
            <a:chExt cx="11059715" cy="11059715"/>
          </a:xfrm>
        </p:grpSpPr>
        <p:sp>
          <p:nvSpPr>
            <p:cNvPr id="16" name="Freeform 16"/>
            <p:cNvSpPr/>
            <p:nvPr/>
          </p:nvSpPr>
          <p:spPr>
            <a:xfrm>
              <a:off x="0" y="0"/>
              <a:ext cx="11059668" cy="11059668"/>
            </a:xfrm>
            <a:custGeom>
              <a:avLst/>
              <a:gdLst/>
              <a:ahLst/>
              <a:cxnLst/>
              <a:rect l="l" t="t" r="r" b="b"/>
              <a:pathLst>
                <a:path w="11059668" h="11059668">
                  <a:moveTo>
                    <a:pt x="0" y="0"/>
                  </a:moveTo>
                  <a:lnTo>
                    <a:pt x="11059668" y="0"/>
                  </a:lnTo>
                  <a:lnTo>
                    <a:pt x="11059668" y="11059668"/>
                  </a:lnTo>
                  <a:lnTo>
                    <a:pt x="0" y="11059668"/>
                  </a:lnTo>
                  <a:lnTo>
                    <a:pt x="0" y="0"/>
                  </a:lnTo>
                  <a:close/>
                </a:path>
              </a:pathLst>
            </a:custGeom>
            <a:blipFill>
              <a:blip r:embed="rId4"/>
              <a:stretch>
                <a:fillRect l="-38596" r="-38596"/>
              </a:stretch>
            </a:blipFill>
          </p:spPr>
          <p:txBody>
            <a:bodyPr/>
            <a:lstStyle/>
            <a:p>
              <a:endParaRPr lang="en-US"/>
            </a:p>
          </p:txBody>
        </p:sp>
      </p:grpSp>
      <p:sp>
        <p:nvSpPr>
          <p:cNvPr id="17" name="Freeform 17"/>
          <p:cNvSpPr/>
          <p:nvPr/>
        </p:nvSpPr>
        <p:spPr>
          <a:xfrm>
            <a:off x="3683333" y="9222284"/>
            <a:ext cx="1114885" cy="1064716"/>
          </a:xfrm>
          <a:custGeom>
            <a:avLst/>
            <a:gdLst/>
            <a:ahLst/>
            <a:cxnLst/>
            <a:rect l="l" t="t" r="r" b="b"/>
            <a:pathLst>
              <a:path w="1114885" h="1064716">
                <a:moveTo>
                  <a:pt x="0" y="0"/>
                </a:moveTo>
                <a:lnTo>
                  <a:pt x="1114885" y="0"/>
                </a:lnTo>
                <a:lnTo>
                  <a:pt x="1114885" y="1064716"/>
                </a:lnTo>
                <a:lnTo>
                  <a:pt x="0" y="1064716"/>
                </a:lnTo>
                <a:lnTo>
                  <a:pt x="0" y="0"/>
                </a:lnTo>
                <a:close/>
              </a:path>
            </a:pathLst>
          </a:custGeom>
          <a:blipFill>
            <a:blip r:embed="rId5"/>
            <a:stretch>
              <a:fillRect/>
            </a:stretch>
          </a:blipFill>
        </p:spPr>
        <p:txBody>
          <a:bodyPr/>
          <a:lstStyle/>
          <a:p>
            <a:endParaRPr lang="en-US"/>
          </a:p>
        </p:txBody>
      </p:sp>
      <p:grpSp>
        <p:nvGrpSpPr>
          <p:cNvPr id="18" name="Group 18"/>
          <p:cNvGrpSpPr>
            <a:grpSpLocks noChangeAspect="1"/>
          </p:cNvGrpSpPr>
          <p:nvPr/>
        </p:nvGrpSpPr>
        <p:grpSpPr>
          <a:xfrm>
            <a:off x="6169967" y="4367000"/>
            <a:ext cx="254199" cy="203299"/>
            <a:chOff x="0" y="0"/>
            <a:chExt cx="338932" cy="271065"/>
          </a:xfrm>
        </p:grpSpPr>
        <p:sp>
          <p:nvSpPr>
            <p:cNvPr id="19" name="Freeform 19" descr="preencoded.png"/>
            <p:cNvSpPr/>
            <p:nvPr/>
          </p:nvSpPr>
          <p:spPr>
            <a:xfrm>
              <a:off x="0" y="0"/>
              <a:ext cx="338963" cy="271018"/>
            </a:xfrm>
            <a:custGeom>
              <a:avLst/>
              <a:gdLst/>
              <a:ahLst/>
              <a:cxnLst/>
              <a:rect l="l" t="t" r="r" b="b"/>
              <a:pathLst>
                <a:path w="338963" h="271018">
                  <a:moveTo>
                    <a:pt x="0" y="0"/>
                  </a:moveTo>
                  <a:lnTo>
                    <a:pt x="338963" y="0"/>
                  </a:lnTo>
                  <a:lnTo>
                    <a:pt x="338963" y="271018"/>
                  </a:lnTo>
                  <a:lnTo>
                    <a:pt x="0" y="271018"/>
                  </a:lnTo>
                  <a:lnTo>
                    <a:pt x="0" y="0"/>
                  </a:lnTo>
                  <a:close/>
                </a:path>
              </a:pathLst>
            </a:custGeom>
            <a:blipFill>
              <a:blip r:embed="rId3"/>
              <a:stretch>
                <a:fillRect l="-1413" r="-1403" b="-17"/>
              </a:stretch>
            </a:blipFill>
          </p:spPr>
          <p:txBody>
            <a:bodyPr/>
            <a:lstStyle/>
            <a:p>
              <a:endParaRPr lang="en-US"/>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1059</Words>
  <Application>Microsoft Office PowerPoint</Application>
  <PresentationFormat>Custom</PresentationFormat>
  <Paragraphs>124</Paragraphs>
  <Slides>11</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Noto Serif Italics</vt:lpstr>
      <vt:lpstr>Noto Serif Bold</vt:lpstr>
      <vt:lpstr>Noto Serif</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The-Williams-Family-Legacy-Roots-and-Fruits</dc:title>
  <cp:lastModifiedBy>Lynita Mitchell-Blackwell</cp:lastModifiedBy>
  <cp:revision>1</cp:revision>
  <dcterms:created xsi:type="dcterms:W3CDTF">2006-08-16T00:00:00Z</dcterms:created>
  <dcterms:modified xsi:type="dcterms:W3CDTF">2025-11-17T01:57:43Z</dcterms:modified>
  <dc:identifier>DAGs-9qzkA8</dc:identifier>
</cp:coreProperties>
</file>